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1" r:id="rId2"/>
    <p:sldId id="262" r:id="rId3"/>
    <p:sldId id="283" r:id="rId4"/>
    <p:sldId id="284" r:id="rId5"/>
    <p:sldId id="285" r:id="rId6"/>
    <p:sldId id="286" r:id="rId7"/>
    <p:sldId id="287" r:id="rId8"/>
    <p:sldId id="288" r:id="rId9"/>
    <p:sldId id="264" r:id="rId10"/>
    <p:sldId id="265" r:id="rId11"/>
    <p:sldId id="266" r:id="rId12"/>
    <p:sldId id="267" r:id="rId13"/>
    <p:sldId id="268" r:id="rId14"/>
    <p:sldId id="270" r:id="rId15"/>
    <p:sldId id="271" r:id="rId16"/>
    <p:sldId id="289" r:id="rId17"/>
    <p:sldId id="272" r:id="rId18"/>
    <p:sldId id="274" r:id="rId19"/>
    <p:sldId id="277" r:id="rId20"/>
    <p:sldId id="279" r:id="rId21"/>
    <p:sldId id="280" r:id="rId22"/>
    <p:sldId id="306" r:id="rId23"/>
    <p:sldId id="290" r:id="rId24"/>
    <p:sldId id="302" r:id="rId25"/>
    <p:sldId id="303" r:id="rId26"/>
    <p:sldId id="304" r:id="rId27"/>
    <p:sldId id="291" r:id="rId28"/>
    <p:sldId id="292" r:id="rId29"/>
    <p:sldId id="293" r:id="rId30"/>
    <p:sldId id="294" r:id="rId31"/>
    <p:sldId id="295" r:id="rId32"/>
    <p:sldId id="307" r:id="rId33"/>
    <p:sldId id="296" r:id="rId34"/>
    <p:sldId id="297" r:id="rId35"/>
    <p:sldId id="305" r:id="rId36"/>
    <p:sldId id="298" r:id="rId37"/>
    <p:sldId id="299" r:id="rId38"/>
    <p:sldId id="30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ERNOMO Amina" initials="PA" lastIdx="1" clrIdx="0">
    <p:extLst>
      <p:ext uri="{19B8F6BF-5375-455C-9EA6-DF929625EA0E}">
        <p15:presenceInfo xmlns:p15="http://schemas.microsoft.com/office/powerpoint/2012/main" userId="S::232220@students.bancrofts.org::dd3b3512-1ea4-4bb8-bb92-22b08267dd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729"/>
  </p:normalViewPr>
  <p:slideViewPr>
    <p:cSldViewPr snapToGrid="0" snapToObjects="1">
      <p:cViewPr varScale="1">
        <p:scale>
          <a:sx n="90" d="100"/>
          <a:sy n="90" d="100"/>
        </p:scale>
        <p:origin x="2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509B89-B557-754A-89DC-419E00C2C917}" type="datetimeFigureOut">
              <a:rPr lang="en-US" smtClean="0"/>
              <a:t>3/2/20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0A4D7-6030-764A-9B75-A7B43C2CC21E}" type="slidenum">
              <a:rPr lang="en-US" smtClean="0"/>
              <a:t>‹#›</a:t>
            </a:fld>
            <a:endParaRPr lang="en-US"/>
          </a:p>
        </p:txBody>
      </p:sp>
    </p:spTree>
    <p:extLst>
      <p:ext uri="{BB962C8B-B14F-4D97-AF65-F5344CB8AC3E}">
        <p14:creationId xmlns:p14="http://schemas.microsoft.com/office/powerpoint/2010/main" val="150102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E1E1D-ABC0-6C4A-93EB-B80B6ED4A8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3840AB-23DC-A040-8510-40716D73D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2FC680-1E50-4442-8280-95B41890DCC5}"/>
              </a:ext>
            </a:extLst>
          </p:cNvPr>
          <p:cNvSpPr>
            <a:spLocks noGrp="1"/>
          </p:cNvSpPr>
          <p:nvPr>
            <p:ph type="dt" sz="half" idx="10"/>
          </p:nvPr>
        </p:nvSpPr>
        <p:spPr/>
        <p:txBody>
          <a:bodyPr/>
          <a:lstStyle/>
          <a:p>
            <a:fld id="{D994C2E6-8BAC-414E-895A-E2E7C13CE099}" type="datetime1">
              <a:rPr lang="en-GB" smtClean="0"/>
              <a:t>02/03/2020</a:t>
            </a:fld>
            <a:endParaRPr lang="en-US"/>
          </a:p>
        </p:txBody>
      </p:sp>
      <p:sp>
        <p:nvSpPr>
          <p:cNvPr id="5" name="Footer Placeholder 4">
            <a:extLst>
              <a:ext uri="{FF2B5EF4-FFF2-40B4-BE49-F238E27FC236}">
                <a16:creationId xmlns:a16="http://schemas.microsoft.com/office/drawing/2014/main" id="{3F892C8E-6983-544A-9EEA-C499D2DA9FF5}"/>
              </a:ext>
            </a:extLst>
          </p:cNvPr>
          <p:cNvSpPr>
            <a:spLocks noGrp="1"/>
          </p:cNvSpPr>
          <p:nvPr>
            <p:ph type="ftr" sz="quarter" idx="11"/>
          </p:nvPr>
        </p:nvSpPr>
        <p:spPr/>
        <p:txBody>
          <a:bodyPr/>
          <a:lstStyle/>
          <a:p>
            <a:r>
              <a:rPr lang="en-US"/>
              <a:t>Overview of Data Science</a:t>
            </a:r>
          </a:p>
        </p:txBody>
      </p:sp>
      <p:sp>
        <p:nvSpPr>
          <p:cNvPr id="6" name="Slide Number Placeholder 5">
            <a:extLst>
              <a:ext uri="{FF2B5EF4-FFF2-40B4-BE49-F238E27FC236}">
                <a16:creationId xmlns:a16="http://schemas.microsoft.com/office/drawing/2014/main" id="{45660166-E686-714E-9B90-C1198A514BB3}"/>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2025857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12DF-0114-9C4E-A355-8FC9D1D98F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3F790F6-465F-B64D-9FAA-62406D50F6B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600260-609A-B146-9022-1DA91F05820D}"/>
              </a:ext>
            </a:extLst>
          </p:cNvPr>
          <p:cNvSpPr>
            <a:spLocks noGrp="1"/>
          </p:cNvSpPr>
          <p:nvPr>
            <p:ph type="dt" sz="half" idx="10"/>
          </p:nvPr>
        </p:nvSpPr>
        <p:spPr/>
        <p:txBody>
          <a:bodyPr/>
          <a:lstStyle/>
          <a:p>
            <a:fld id="{58C7400E-C0E7-AA4B-B1A5-E3441BD00895}" type="datetime1">
              <a:rPr lang="en-GB" smtClean="0"/>
              <a:t>02/03/2020</a:t>
            </a:fld>
            <a:endParaRPr lang="en-US"/>
          </a:p>
        </p:txBody>
      </p:sp>
      <p:sp>
        <p:nvSpPr>
          <p:cNvPr id="5" name="Footer Placeholder 4">
            <a:extLst>
              <a:ext uri="{FF2B5EF4-FFF2-40B4-BE49-F238E27FC236}">
                <a16:creationId xmlns:a16="http://schemas.microsoft.com/office/drawing/2014/main" id="{697F1653-AAE4-3449-A3CB-092AB3ABA466}"/>
              </a:ext>
            </a:extLst>
          </p:cNvPr>
          <p:cNvSpPr>
            <a:spLocks noGrp="1"/>
          </p:cNvSpPr>
          <p:nvPr>
            <p:ph type="ftr" sz="quarter" idx="11"/>
          </p:nvPr>
        </p:nvSpPr>
        <p:spPr/>
        <p:txBody>
          <a:bodyPr/>
          <a:lstStyle/>
          <a:p>
            <a:r>
              <a:rPr lang="en-US"/>
              <a:t>Overview of Data Science</a:t>
            </a:r>
          </a:p>
        </p:txBody>
      </p:sp>
      <p:sp>
        <p:nvSpPr>
          <p:cNvPr id="6" name="Slide Number Placeholder 5">
            <a:extLst>
              <a:ext uri="{FF2B5EF4-FFF2-40B4-BE49-F238E27FC236}">
                <a16:creationId xmlns:a16="http://schemas.microsoft.com/office/drawing/2014/main" id="{99118C51-500A-4542-927A-4FEE14B9ABDC}"/>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348957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AFFF9-840F-AE41-9646-B2067ED2487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8C3037-BD5D-8341-8FEA-C5444DA4F4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99236A-BA4D-4E4C-89B6-CB7FD47731B2}"/>
              </a:ext>
            </a:extLst>
          </p:cNvPr>
          <p:cNvSpPr>
            <a:spLocks noGrp="1"/>
          </p:cNvSpPr>
          <p:nvPr>
            <p:ph type="dt" sz="half" idx="10"/>
          </p:nvPr>
        </p:nvSpPr>
        <p:spPr/>
        <p:txBody>
          <a:bodyPr/>
          <a:lstStyle/>
          <a:p>
            <a:fld id="{B5F518F7-AB15-474B-9520-7E1690D72D46}" type="datetime1">
              <a:rPr lang="en-GB" smtClean="0"/>
              <a:t>02/03/2020</a:t>
            </a:fld>
            <a:endParaRPr lang="en-US"/>
          </a:p>
        </p:txBody>
      </p:sp>
      <p:sp>
        <p:nvSpPr>
          <p:cNvPr id="5" name="Footer Placeholder 4">
            <a:extLst>
              <a:ext uri="{FF2B5EF4-FFF2-40B4-BE49-F238E27FC236}">
                <a16:creationId xmlns:a16="http://schemas.microsoft.com/office/drawing/2014/main" id="{E3ECEA3A-5FDA-9A47-A8A8-8510677C8B97}"/>
              </a:ext>
            </a:extLst>
          </p:cNvPr>
          <p:cNvSpPr>
            <a:spLocks noGrp="1"/>
          </p:cNvSpPr>
          <p:nvPr>
            <p:ph type="ftr" sz="quarter" idx="11"/>
          </p:nvPr>
        </p:nvSpPr>
        <p:spPr/>
        <p:txBody>
          <a:bodyPr/>
          <a:lstStyle/>
          <a:p>
            <a:r>
              <a:rPr lang="en-US"/>
              <a:t>Overview of Data Science</a:t>
            </a:r>
          </a:p>
        </p:txBody>
      </p:sp>
      <p:sp>
        <p:nvSpPr>
          <p:cNvPr id="6" name="Slide Number Placeholder 5">
            <a:extLst>
              <a:ext uri="{FF2B5EF4-FFF2-40B4-BE49-F238E27FC236}">
                <a16:creationId xmlns:a16="http://schemas.microsoft.com/office/drawing/2014/main" id="{121A517E-D4F9-1748-A27A-563A46D65DDB}"/>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41504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28E3-7DCE-4146-A337-0ED9E58B991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9BC9955-B37C-E745-9FFF-19AF8271DD6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A5154B-9BAA-9B4E-A1FE-27CD63F7ECE2}"/>
              </a:ext>
            </a:extLst>
          </p:cNvPr>
          <p:cNvSpPr>
            <a:spLocks noGrp="1"/>
          </p:cNvSpPr>
          <p:nvPr>
            <p:ph type="dt" sz="half" idx="10"/>
          </p:nvPr>
        </p:nvSpPr>
        <p:spPr/>
        <p:txBody>
          <a:bodyPr/>
          <a:lstStyle/>
          <a:p>
            <a:fld id="{EB00D595-16A3-C043-A68E-A8AB14FECF7B}" type="datetime1">
              <a:rPr lang="en-GB" smtClean="0"/>
              <a:t>02/03/2020</a:t>
            </a:fld>
            <a:endParaRPr lang="en-US"/>
          </a:p>
        </p:txBody>
      </p:sp>
      <p:sp>
        <p:nvSpPr>
          <p:cNvPr id="5" name="Footer Placeholder 4">
            <a:extLst>
              <a:ext uri="{FF2B5EF4-FFF2-40B4-BE49-F238E27FC236}">
                <a16:creationId xmlns:a16="http://schemas.microsoft.com/office/drawing/2014/main" id="{193A8519-7778-314A-9D77-DD3564652F53}"/>
              </a:ext>
            </a:extLst>
          </p:cNvPr>
          <p:cNvSpPr>
            <a:spLocks noGrp="1"/>
          </p:cNvSpPr>
          <p:nvPr>
            <p:ph type="ftr" sz="quarter" idx="11"/>
          </p:nvPr>
        </p:nvSpPr>
        <p:spPr/>
        <p:txBody>
          <a:bodyPr/>
          <a:lstStyle/>
          <a:p>
            <a:r>
              <a:rPr lang="en-US"/>
              <a:t>Overview of Data Science</a:t>
            </a:r>
          </a:p>
        </p:txBody>
      </p:sp>
      <p:sp>
        <p:nvSpPr>
          <p:cNvPr id="6" name="Slide Number Placeholder 5">
            <a:extLst>
              <a:ext uri="{FF2B5EF4-FFF2-40B4-BE49-F238E27FC236}">
                <a16:creationId xmlns:a16="http://schemas.microsoft.com/office/drawing/2014/main" id="{7AB2DF5C-18FF-6242-9D65-D1E859A3D433}"/>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227135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38EE-23B9-EC4C-B9ED-615B6913E1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3D0E25E-66B5-EC46-B554-8DF9FAF960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BBAB9C4-2F90-3443-82D2-5A110E5EAF9F}"/>
              </a:ext>
            </a:extLst>
          </p:cNvPr>
          <p:cNvSpPr>
            <a:spLocks noGrp="1"/>
          </p:cNvSpPr>
          <p:nvPr>
            <p:ph type="dt" sz="half" idx="10"/>
          </p:nvPr>
        </p:nvSpPr>
        <p:spPr/>
        <p:txBody>
          <a:bodyPr/>
          <a:lstStyle/>
          <a:p>
            <a:fld id="{F80E4E4A-B335-A046-B8B5-ACC980A8C79B}" type="datetime1">
              <a:rPr lang="en-GB" smtClean="0"/>
              <a:t>02/03/2020</a:t>
            </a:fld>
            <a:endParaRPr lang="en-US"/>
          </a:p>
        </p:txBody>
      </p:sp>
      <p:sp>
        <p:nvSpPr>
          <p:cNvPr id="5" name="Footer Placeholder 4">
            <a:extLst>
              <a:ext uri="{FF2B5EF4-FFF2-40B4-BE49-F238E27FC236}">
                <a16:creationId xmlns:a16="http://schemas.microsoft.com/office/drawing/2014/main" id="{739F8531-7B5E-5E4B-B8E4-0C7E404B9D29}"/>
              </a:ext>
            </a:extLst>
          </p:cNvPr>
          <p:cNvSpPr>
            <a:spLocks noGrp="1"/>
          </p:cNvSpPr>
          <p:nvPr>
            <p:ph type="ftr" sz="quarter" idx="11"/>
          </p:nvPr>
        </p:nvSpPr>
        <p:spPr/>
        <p:txBody>
          <a:bodyPr/>
          <a:lstStyle/>
          <a:p>
            <a:r>
              <a:rPr lang="en-US"/>
              <a:t>Overview of Data Science</a:t>
            </a:r>
          </a:p>
        </p:txBody>
      </p:sp>
      <p:sp>
        <p:nvSpPr>
          <p:cNvPr id="6" name="Slide Number Placeholder 5">
            <a:extLst>
              <a:ext uri="{FF2B5EF4-FFF2-40B4-BE49-F238E27FC236}">
                <a16:creationId xmlns:a16="http://schemas.microsoft.com/office/drawing/2014/main" id="{27B59B73-E96C-9F48-9993-006127EF8FDA}"/>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289974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8B275-151D-2044-AAA4-A6647E8C54F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DA2FBE-6AD1-0645-954A-0354FC7794A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84F2623-9951-F741-AD28-626CFD123C0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3D26A16-DC46-F941-8030-8D12270AA1AE}"/>
              </a:ext>
            </a:extLst>
          </p:cNvPr>
          <p:cNvSpPr>
            <a:spLocks noGrp="1"/>
          </p:cNvSpPr>
          <p:nvPr>
            <p:ph type="dt" sz="half" idx="10"/>
          </p:nvPr>
        </p:nvSpPr>
        <p:spPr/>
        <p:txBody>
          <a:bodyPr/>
          <a:lstStyle/>
          <a:p>
            <a:fld id="{B91EEDA8-8662-4340-A79E-3CDBB6BD2DD7}" type="datetime1">
              <a:rPr lang="en-GB" smtClean="0"/>
              <a:t>02/03/2020</a:t>
            </a:fld>
            <a:endParaRPr lang="en-US"/>
          </a:p>
        </p:txBody>
      </p:sp>
      <p:sp>
        <p:nvSpPr>
          <p:cNvPr id="6" name="Footer Placeholder 5">
            <a:extLst>
              <a:ext uri="{FF2B5EF4-FFF2-40B4-BE49-F238E27FC236}">
                <a16:creationId xmlns:a16="http://schemas.microsoft.com/office/drawing/2014/main" id="{563B0001-51E9-FE4F-958A-8E527BF385FE}"/>
              </a:ext>
            </a:extLst>
          </p:cNvPr>
          <p:cNvSpPr>
            <a:spLocks noGrp="1"/>
          </p:cNvSpPr>
          <p:nvPr>
            <p:ph type="ftr" sz="quarter" idx="11"/>
          </p:nvPr>
        </p:nvSpPr>
        <p:spPr/>
        <p:txBody>
          <a:bodyPr/>
          <a:lstStyle/>
          <a:p>
            <a:r>
              <a:rPr lang="en-US"/>
              <a:t>Overview of Data Science</a:t>
            </a:r>
          </a:p>
        </p:txBody>
      </p:sp>
      <p:sp>
        <p:nvSpPr>
          <p:cNvPr id="7" name="Slide Number Placeholder 6">
            <a:extLst>
              <a:ext uri="{FF2B5EF4-FFF2-40B4-BE49-F238E27FC236}">
                <a16:creationId xmlns:a16="http://schemas.microsoft.com/office/drawing/2014/main" id="{D101C139-EF38-994C-94A2-995418528246}"/>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2244493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C67E-0942-FF46-A944-37B051D934A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A43CEB9-5E35-8541-B171-68ECE63036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E964B9-9A04-404E-A981-1203D73785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3CE31D-CCC4-5649-89D3-F7EE8590E2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257BAE5-0F04-7E41-96A2-2840F25E8D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311754B-CE1E-3A44-934C-3298B8B3CC31}"/>
              </a:ext>
            </a:extLst>
          </p:cNvPr>
          <p:cNvSpPr>
            <a:spLocks noGrp="1"/>
          </p:cNvSpPr>
          <p:nvPr>
            <p:ph type="dt" sz="half" idx="10"/>
          </p:nvPr>
        </p:nvSpPr>
        <p:spPr/>
        <p:txBody>
          <a:bodyPr/>
          <a:lstStyle/>
          <a:p>
            <a:fld id="{36BEDE12-FB09-354B-8C2B-5D5583CE6EE5}" type="datetime1">
              <a:rPr lang="en-GB" smtClean="0"/>
              <a:t>02/03/2020</a:t>
            </a:fld>
            <a:endParaRPr lang="en-US"/>
          </a:p>
        </p:txBody>
      </p:sp>
      <p:sp>
        <p:nvSpPr>
          <p:cNvPr id="8" name="Footer Placeholder 7">
            <a:extLst>
              <a:ext uri="{FF2B5EF4-FFF2-40B4-BE49-F238E27FC236}">
                <a16:creationId xmlns:a16="http://schemas.microsoft.com/office/drawing/2014/main" id="{8A5F33C6-9E33-B942-998A-4FEAC6232544}"/>
              </a:ext>
            </a:extLst>
          </p:cNvPr>
          <p:cNvSpPr>
            <a:spLocks noGrp="1"/>
          </p:cNvSpPr>
          <p:nvPr>
            <p:ph type="ftr" sz="quarter" idx="11"/>
          </p:nvPr>
        </p:nvSpPr>
        <p:spPr/>
        <p:txBody>
          <a:bodyPr/>
          <a:lstStyle/>
          <a:p>
            <a:r>
              <a:rPr lang="en-US"/>
              <a:t>Overview of Data Science</a:t>
            </a:r>
          </a:p>
        </p:txBody>
      </p:sp>
      <p:sp>
        <p:nvSpPr>
          <p:cNvPr id="9" name="Slide Number Placeholder 8">
            <a:extLst>
              <a:ext uri="{FF2B5EF4-FFF2-40B4-BE49-F238E27FC236}">
                <a16:creationId xmlns:a16="http://schemas.microsoft.com/office/drawing/2014/main" id="{F65F30DE-0AE1-B842-92F0-5919B0011E23}"/>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5882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E794-D90B-5A4A-A0C8-3C29296831A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1A788FA-040F-654E-A751-66A052822680}"/>
              </a:ext>
            </a:extLst>
          </p:cNvPr>
          <p:cNvSpPr>
            <a:spLocks noGrp="1"/>
          </p:cNvSpPr>
          <p:nvPr>
            <p:ph type="dt" sz="half" idx="10"/>
          </p:nvPr>
        </p:nvSpPr>
        <p:spPr/>
        <p:txBody>
          <a:bodyPr/>
          <a:lstStyle/>
          <a:p>
            <a:fld id="{291FB98F-FFA2-DF4F-A09D-CE858C26843F}" type="datetime1">
              <a:rPr lang="en-GB" smtClean="0"/>
              <a:t>02/03/2020</a:t>
            </a:fld>
            <a:endParaRPr lang="en-US"/>
          </a:p>
        </p:txBody>
      </p:sp>
      <p:sp>
        <p:nvSpPr>
          <p:cNvPr id="4" name="Footer Placeholder 3">
            <a:extLst>
              <a:ext uri="{FF2B5EF4-FFF2-40B4-BE49-F238E27FC236}">
                <a16:creationId xmlns:a16="http://schemas.microsoft.com/office/drawing/2014/main" id="{DEA5FC7B-CBF4-0F48-9E26-6E3CEFCE5148}"/>
              </a:ext>
            </a:extLst>
          </p:cNvPr>
          <p:cNvSpPr>
            <a:spLocks noGrp="1"/>
          </p:cNvSpPr>
          <p:nvPr>
            <p:ph type="ftr" sz="quarter" idx="11"/>
          </p:nvPr>
        </p:nvSpPr>
        <p:spPr/>
        <p:txBody>
          <a:bodyPr/>
          <a:lstStyle/>
          <a:p>
            <a:r>
              <a:rPr lang="en-US"/>
              <a:t>Overview of Data Science</a:t>
            </a:r>
          </a:p>
        </p:txBody>
      </p:sp>
      <p:sp>
        <p:nvSpPr>
          <p:cNvPr id="5" name="Slide Number Placeholder 4">
            <a:extLst>
              <a:ext uri="{FF2B5EF4-FFF2-40B4-BE49-F238E27FC236}">
                <a16:creationId xmlns:a16="http://schemas.microsoft.com/office/drawing/2014/main" id="{7139117C-6988-DF40-8A7D-A586B0C99DDC}"/>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272124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B85DAE-DED8-5341-9F1B-6471C9B456A7}"/>
              </a:ext>
            </a:extLst>
          </p:cNvPr>
          <p:cNvSpPr>
            <a:spLocks noGrp="1"/>
          </p:cNvSpPr>
          <p:nvPr>
            <p:ph type="dt" sz="half" idx="10"/>
          </p:nvPr>
        </p:nvSpPr>
        <p:spPr/>
        <p:txBody>
          <a:bodyPr/>
          <a:lstStyle/>
          <a:p>
            <a:fld id="{EDD564A2-C39D-684F-9AA5-93F202FD7845}" type="datetime1">
              <a:rPr lang="en-GB" smtClean="0"/>
              <a:t>02/03/2020</a:t>
            </a:fld>
            <a:endParaRPr lang="en-US"/>
          </a:p>
        </p:txBody>
      </p:sp>
      <p:sp>
        <p:nvSpPr>
          <p:cNvPr id="3" name="Footer Placeholder 2">
            <a:extLst>
              <a:ext uri="{FF2B5EF4-FFF2-40B4-BE49-F238E27FC236}">
                <a16:creationId xmlns:a16="http://schemas.microsoft.com/office/drawing/2014/main" id="{955C7CB7-3886-6C42-A53C-6411EB04D98A}"/>
              </a:ext>
            </a:extLst>
          </p:cNvPr>
          <p:cNvSpPr>
            <a:spLocks noGrp="1"/>
          </p:cNvSpPr>
          <p:nvPr>
            <p:ph type="ftr" sz="quarter" idx="11"/>
          </p:nvPr>
        </p:nvSpPr>
        <p:spPr/>
        <p:txBody>
          <a:bodyPr/>
          <a:lstStyle/>
          <a:p>
            <a:r>
              <a:rPr lang="en-US"/>
              <a:t>Overview of Data Science</a:t>
            </a:r>
          </a:p>
        </p:txBody>
      </p:sp>
      <p:sp>
        <p:nvSpPr>
          <p:cNvPr id="4" name="Slide Number Placeholder 3">
            <a:extLst>
              <a:ext uri="{FF2B5EF4-FFF2-40B4-BE49-F238E27FC236}">
                <a16:creationId xmlns:a16="http://schemas.microsoft.com/office/drawing/2014/main" id="{EA846FF8-98A2-824E-B61C-11072AF45D1B}"/>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3979219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4513-F3D5-704D-AD54-5144D3BE7F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DCD79FC-3265-184E-94F5-6AD2462510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C2E18CE-E674-CF41-AB77-9DE9C63AC5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65B4DC-B8F3-A244-B917-4E07BFC96A2D}"/>
              </a:ext>
            </a:extLst>
          </p:cNvPr>
          <p:cNvSpPr>
            <a:spLocks noGrp="1"/>
          </p:cNvSpPr>
          <p:nvPr>
            <p:ph type="dt" sz="half" idx="10"/>
          </p:nvPr>
        </p:nvSpPr>
        <p:spPr/>
        <p:txBody>
          <a:bodyPr/>
          <a:lstStyle/>
          <a:p>
            <a:fld id="{EC5FD73A-F19C-9F45-9C27-0E3785D66D43}" type="datetime1">
              <a:rPr lang="en-GB" smtClean="0"/>
              <a:t>02/03/2020</a:t>
            </a:fld>
            <a:endParaRPr lang="en-US"/>
          </a:p>
        </p:txBody>
      </p:sp>
      <p:sp>
        <p:nvSpPr>
          <p:cNvPr id="6" name="Footer Placeholder 5">
            <a:extLst>
              <a:ext uri="{FF2B5EF4-FFF2-40B4-BE49-F238E27FC236}">
                <a16:creationId xmlns:a16="http://schemas.microsoft.com/office/drawing/2014/main" id="{AB63B09F-FF9B-D74D-A868-1AEE8AF0E8FA}"/>
              </a:ext>
            </a:extLst>
          </p:cNvPr>
          <p:cNvSpPr>
            <a:spLocks noGrp="1"/>
          </p:cNvSpPr>
          <p:nvPr>
            <p:ph type="ftr" sz="quarter" idx="11"/>
          </p:nvPr>
        </p:nvSpPr>
        <p:spPr/>
        <p:txBody>
          <a:bodyPr/>
          <a:lstStyle/>
          <a:p>
            <a:r>
              <a:rPr lang="en-US"/>
              <a:t>Overview of Data Science</a:t>
            </a:r>
          </a:p>
        </p:txBody>
      </p:sp>
      <p:sp>
        <p:nvSpPr>
          <p:cNvPr id="7" name="Slide Number Placeholder 6">
            <a:extLst>
              <a:ext uri="{FF2B5EF4-FFF2-40B4-BE49-F238E27FC236}">
                <a16:creationId xmlns:a16="http://schemas.microsoft.com/office/drawing/2014/main" id="{5EF2F42B-2232-D84C-A42F-7AD30B3CB5C5}"/>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55151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E7392-318B-D047-B740-7E31DA9CF2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280979-A0D2-4149-A8E4-D7DAA3517E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6A5534-7FBB-6B46-97A7-F20E74A73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45545E-1F68-DA4F-AA34-339E2605B34D}"/>
              </a:ext>
            </a:extLst>
          </p:cNvPr>
          <p:cNvSpPr>
            <a:spLocks noGrp="1"/>
          </p:cNvSpPr>
          <p:nvPr>
            <p:ph type="dt" sz="half" idx="10"/>
          </p:nvPr>
        </p:nvSpPr>
        <p:spPr/>
        <p:txBody>
          <a:bodyPr/>
          <a:lstStyle/>
          <a:p>
            <a:fld id="{AF4BA49B-F039-714D-A5A9-FC9CC136FA29}" type="datetime1">
              <a:rPr lang="en-GB" smtClean="0"/>
              <a:t>02/03/2020</a:t>
            </a:fld>
            <a:endParaRPr lang="en-US"/>
          </a:p>
        </p:txBody>
      </p:sp>
      <p:sp>
        <p:nvSpPr>
          <p:cNvPr id="6" name="Footer Placeholder 5">
            <a:extLst>
              <a:ext uri="{FF2B5EF4-FFF2-40B4-BE49-F238E27FC236}">
                <a16:creationId xmlns:a16="http://schemas.microsoft.com/office/drawing/2014/main" id="{320479CF-111D-9E44-996B-9C6877B05701}"/>
              </a:ext>
            </a:extLst>
          </p:cNvPr>
          <p:cNvSpPr>
            <a:spLocks noGrp="1"/>
          </p:cNvSpPr>
          <p:nvPr>
            <p:ph type="ftr" sz="quarter" idx="11"/>
          </p:nvPr>
        </p:nvSpPr>
        <p:spPr/>
        <p:txBody>
          <a:bodyPr/>
          <a:lstStyle/>
          <a:p>
            <a:r>
              <a:rPr lang="en-US"/>
              <a:t>Overview of Data Science</a:t>
            </a:r>
          </a:p>
        </p:txBody>
      </p:sp>
      <p:sp>
        <p:nvSpPr>
          <p:cNvPr id="7" name="Slide Number Placeholder 6">
            <a:extLst>
              <a:ext uri="{FF2B5EF4-FFF2-40B4-BE49-F238E27FC236}">
                <a16:creationId xmlns:a16="http://schemas.microsoft.com/office/drawing/2014/main" id="{9ABDD46B-DDD5-534B-85AE-13F038ACEFC5}"/>
              </a:ext>
            </a:extLst>
          </p:cNvPr>
          <p:cNvSpPr>
            <a:spLocks noGrp="1"/>
          </p:cNvSpPr>
          <p:nvPr>
            <p:ph type="sldNum" sz="quarter" idx="12"/>
          </p:nvPr>
        </p:nvSpPr>
        <p:spPr/>
        <p:txBody>
          <a:bodyPr/>
          <a:lstStyle/>
          <a:p>
            <a:fld id="{D98E75B7-8940-9447-BB0B-507A3F4BA4B6}" type="slidenum">
              <a:rPr lang="en-US" smtClean="0"/>
              <a:t>‹#›</a:t>
            </a:fld>
            <a:endParaRPr lang="en-US"/>
          </a:p>
        </p:txBody>
      </p:sp>
    </p:spTree>
    <p:extLst>
      <p:ext uri="{BB962C8B-B14F-4D97-AF65-F5344CB8AC3E}">
        <p14:creationId xmlns:p14="http://schemas.microsoft.com/office/powerpoint/2010/main" val="294897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181B63-D5F9-084D-8047-71DD7CAD34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9975FB7-7927-0B4E-AF93-883D4477A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7C2475-01F0-094E-AEE2-35F6643CE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AD105F-F75F-A344-84F7-AE25EEDCACAD}" type="datetime1">
              <a:rPr lang="en-GB" smtClean="0"/>
              <a:t>02/03/2020</a:t>
            </a:fld>
            <a:endParaRPr lang="en-US"/>
          </a:p>
        </p:txBody>
      </p:sp>
      <p:sp>
        <p:nvSpPr>
          <p:cNvPr id="5" name="Footer Placeholder 4">
            <a:extLst>
              <a:ext uri="{FF2B5EF4-FFF2-40B4-BE49-F238E27FC236}">
                <a16:creationId xmlns:a16="http://schemas.microsoft.com/office/drawing/2014/main" id="{8D698DBC-2A44-1549-9BFC-28C76D6E30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Overview of Data Science</a:t>
            </a:r>
          </a:p>
        </p:txBody>
      </p:sp>
      <p:sp>
        <p:nvSpPr>
          <p:cNvPr id="6" name="Slide Number Placeholder 5">
            <a:extLst>
              <a:ext uri="{FF2B5EF4-FFF2-40B4-BE49-F238E27FC236}">
                <a16:creationId xmlns:a16="http://schemas.microsoft.com/office/drawing/2014/main" id="{FA8AEAAD-F026-9C47-8114-EDCA9A751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E75B7-8940-9447-BB0B-507A3F4BA4B6}" type="slidenum">
              <a:rPr lang="en-US" smtClean="0"/>
              <a:t>‹#›</a:t>
            </a:fld>
            <a:endParaRPr lang="en-US"/>
          </a:p>
        </p:txBody>
      </p:sp>
    </p:spTree>
    <p:extLst>
      <p:ext uri="{BB962C8B-B14F-4D97-AF65-F5344CB8AC3E}">
        <p14:creationId xmlns:p14="http://schemas.microsoft.com/office/powerpoint/2010/main" val="12694073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cloud.r-project.org/" TargetMode="External"/><Relationship Id="rId7" Type="http://schemas.openxmlformats.org/officeDocument/2006/relationships/hyperlink" Target="https://rstudio.com/products/rstudio/download/#download"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6" Type="http://schemas.openxmlformats.org/officeDocument/2006/relationships/hyperlink" Target="https://rstudio.cloud/" TargetMode="External"/><Relationship Id="rId5" Type="http://schemas.openxmlformats.org/officeDocument/2006/relationships/hyperlink" Target="https://www.anaconda.com/distribution/" TargetMode="External"/><Relationship Id="rId4" Type="http://schemas.openxmlformats.org/officeDocument/2006/relationships/hyperlink" Target="https://notebooks.azur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A90DD-9D3A-3C48-B1F3-F6EA7DAD332B}"/>
              </a:ext>
            </a:extLst>
          </p:cNvPr>
          <p:cNvSpPr>
            <a:spLocks noGrp="1"/>
          </p:cNvSpPr>
          <p:nvPr>
            <p:ph type="ctrTitle"/>
          </p:nvPr>
        </p:nvSpPr>
        <p:spPr/>
        <p:txBody>
          <a:bodyPr/>
          <a:lstStyle/>
          <a:p>
            <a:r>
              <a:rPr lang="en-US" b="1" dirty="0"/>
              <a:t>Data Science Tools:</a:t>
            </a:r>
            <a:br>
              <a:rPr lang="en-US" b="1" dirty="0"/>
            </a:br>
            <a:r>
              <a:rPr lang="en-US" b="1" dirty="0"/>
              <a:t>Intro to R</a:t>
            </a:r>
          </a:p>
        </p:txBody>
      </p:sp>
      <p:sp>
        <p:nvSpPr>
          <p:cNvPr id="3" name="Subtitle 2">
            <a:extLst>
              <a:ext uri="{FF2B5EF4-FFF2-40B4-BE49-F238E27FC236}">
                <a16:creationId xmlns:a16="http://schemas.microsoft.com/office/drawing/2014/main" id="{2FE12897-BEEE-F34D-8F1D-B917E7C7EE79}"/>
              </a:ext>
            </a:extLst>
          </p:cNvPr>
          <p:cNvSpPr>
            <a:spLocks noGrp="1"/>
          </p:cNvSpPr>
          <p:nvPr>
            <p:ph type="subTitle" idx="1"/>
          </p:nvPr>
        </p:nvSpPr>
        <p:spPr/>
        <p:txBody>
          <a:bodyPr>
            <a:normAutofit fontScale="25000" lnSpcReduction="20000"/>
          </a:bodyPr>
          <a:lstStyle/>
          <a:p>
            <a:r>
              <a:rPr lang="en-US" sz="9600" dirty="0"/>
              <a:t>3-March-2020</a:t>
            </a:r>
          </a:p>
          <a:p>
            <a:r>
              <a:rPr lang="en-US" sz="9600" dirty="0" err="1"/>
              <a:t>Sepi</a:t>
            </a:r>
            <a:r>
              <a:rPr lang="en-US" sz="9600" dirty="0"/>
              <a:t> </a:t>
            </a:r>
            <a:r>
              <a:rPr lang="en-US" sz="9600" dirty="0" err="1"/>
              <a:t>Chakaveh</a:t>
            </a:r>
            <a:r>
              <a:rPr lang="en-US" sz="9600" dirty="0"/>
              <a:t> &amp; </a:t>
            </a:r>
            <a:r>
              <a:rPr lang="en-US" sz="9600" dirty="0" err="1"/>
              <a:t>Assel</a:t>
            </a:r>
            <a:r>
              <a:rPr lang="en-US" sz="9600" dirty="0"/>
              <a:t> </a:t>
            </a:r>
            <a:r>
              <a:rPr lang="en-US" sz="9600" dirty="0" err="1"/>
              <a:t>Altayeva</a:t>
            </a:r>
            <a:endParaRPr lang="en-US" sz="9600" dirty="0"/>
          </a:p>
          <a:p>
            <a:endParaRPr lang="en-US" sz="9600" dirty="0"/>
          </a:p>
          <a:p>
            <a:endParaRPr lang="en-US" sz="9600" dirty="0"/>
          </a:p>
          <a:p>
            <a:endParaRPr lang="en-US" sz="9600" dirty="0"/>
          </a:p>
          <a:p>
            <a:endParaRPr lang="en-US" sz="9600" dirty="0"/>
          </a:p>
          <a:p>
            <a:r>
              <a:rPr lang="en-US" sz="9600" b="1" dirty="0"/>
              <a:t>Overview Data Science</a:t>
            </a:r>
          </a:p>
          <a:p>
            <a:endParaRPr lang="en-US" dirty="0"/>
          </a:p>
        </p:txBody>
      </p:sp>
      <p:pic>
        <p:nvPicPr>
          <p:cNvPr id="4" name="Picture 3">
            <a:extLst>
              <a:ext uri="{FF2B5EF4-FFF2-40B4-BE49-F238E27FC236}">
                <a16:creationId xmlns:a16="http://schemas.microsoft.com/office/drawing/2014/main" id="{F85D0B42-C52B-3F4B-B869-932B1E78F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735" y="0"/>
            <a:ext cx="4202265" cy="1600200"/>
          </a:xfrm>
          <a:prstGeom prst="rect">
            <a:avLst/>
          </a:prstGeom>
          <a:blipFill>
            <a:blip r:embed="rId3"/>
            <a:tile tx="0" ty="0" sx="100000" sy="100000" flip="none" algn="tl"/>
          </a:blipFill>
        </p:spPr>
      </p:pic>
      <p:sp>
        <p:nvSpPr>
          <p:cNvPr id="5" name="Footer Placeholder 4">
            <a:extLst>
              <a:ext uri="{FF2B5EF4-FFF2-40B4-BE49-F238E27FC236}">
                <a16:creationId xmlns:a16="http://schemas.microsoft.com/office/drawing/2014/main" id="{59728BD2-411E-2A4A-9797-3D310BCB5B9F}"/>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36069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58FBB-3B73-3C42-93C0-B6ABB0FFDCED}"/>
              </a:ext>
            </a:extLst>
          </p:cNvPr>
          <p:cNvSpPr>
            <a:spLocks noGrp="1"/>
          </p:cNvSpPr>
          <p:nvPr>
            <p:ph type="title"/>
          </p:nvPr>
        </p:nvSpPr>
        <p:spPr/>
        <p:txBody>
          <a:bodyPr/>
          <a:lstStyle/>
          <a:p>
            <a:r>
              <a:rPr lang="en-US" b="1" dirty="0"/>
              <a:t>R &amp;R studio IDE </a:t>
            </a:r>
          </a:p>
        </p:txBody>
      </p:sp>
      <p:pic>
        <p:nvPicPr>
          <p:cNvPr id="6" name="Content Placeholder 5" descr="A screenshot of a social media post&#10;&#10;Description automatically generated">
            <a:extLst>
              <a:ext uri="{FF2B5EF4-FFF2-40B4-BE49-F238E27FC236}">
                <a16:creationId xmlns:a16="http://schemas.microsoft.com/office/drawing/2014/main" id="{1EF55DDB-045A-E246-B52C-8664DE7EAC2C}"/>
              </a:ext>
            </a:extLst>
          </p:cNvPr>
          <p:cNvPicPr>
            <a:picLocks noGrp="1" noChangeAspect="1"/>
          </p:cNvPicPr>
          <p:nvPr>
            <p:ph idx="1"/>
          </p:nvPr>
        </p:nvPicPr>
        <p:blipFill>
          <a:blip r:embed="rId2"/>
          <a:stretch>
            <a:fillRect/>
          </a:stretch>
        </p:blipFill>
        <p:spPr>
          <a:xfrm>
            <a:off x="2486026" y="1322010"/>
            <a:ext cx="8558212" cy="4958470"/>
          </a:xfrm>
        </p:spPr>
      </p:pic>
      <p:sp>
        <p:nvSpPr>
          <p:cNvPr id="4" name="Footer Placeholder 3">
            <a:extLst>
              <a:ext uri="{FF2B5EF4-FFF2-40B4-BE49-F238E27FC236}">
                <a16:creationId xmlns:a16="http://schemas.microsoft.com/office/drawing/2014/main" id="{C1C992F8-51EC-DB47-B901-99C9049B3FF5}"/>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402747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7730-A90E-F547-9681-7C17DA9F06F4}"/>
              </a:ext>
            </a:extLst>
          </p:cNvPr>
          <p:cNvSpPr>
            <a:spLocks noGrp="1"/>
          </p:cNvSpPr>
          <p:nvPr>
            <p:ph type="title"/>
          </p:nvPr>
        </p:nvSpPr>
        <p:spPr>
          <a:xfrm>
            <a:off x="557213" y="-285750"/>
            <a:ext cx="10796587" cy="1976439"/>
          </a:xfrm>
        </p:spPr>
        <p:txBody>
          <a:bodyPr/>
          <a:lstStyle/>
          <a:p>
            <a:r>
              <a:rPr lang="en-US" b="1" dirty="0"/>
              <a:t>Navigating R</a:t>
            </a:r>
          </a:p>
        </p:txBody>
      </p:sp>
      <p:sp>
        <p:nvSpPr>
          <p:cNvPr id="3" name="Content Placeholder 2">
            <a:extLst>
              <a:ext uri="{FF2B5EF4-FFF2-40B4-BE49-F238E27FC236}">
                <a16:creationId xmlns:a16="http://schemas.microsoft.com/office/drawing/2014/main" id="{E38F7E24-C1EA-2C42-98F8-2C5666E980D4}"/>
              </a:ext>
            </a:extLst>
          </p:cNvPr>
          <p:cNvSpPr>
            <a:spLocks noGrp="1"/>
          </p:cNvSpPr>
          <p:nvPr>
            <p:ph idx="1"/>
          </p:nvPr>
        </p:nvSpPr>
        <p:spPr>
          <a:xfrm>
            <a:off x="838200" y="1128714"/>
            <a:ext cx="10515600" cy="5048250"/>
          </a:xfrm>
        </p:spPr>
        <p:txBody>
          <a:bodyPr>
            <a:noAutofit/>
          </a:bodyPr>
          <a:lstStyle/>
          <a:p>
            <a:pPr marL="0" indent="0">
              <a:buNone/>
            </a:pPr>
            <a:r>
              <a:rPr lang="en-US" b="1" dirty="0"/>
              <a:t># INSTALL AND LOAD PACKAGES ##############</a:t>
            </a:r>
          </a:p>
          <a:p>
            <a:pPr marL="0" indent="0">
              <a:buNone/>
            </a:pPr>
            <a:r>
              <a:rPr lang="en-US" dirty="0"/>
              <a:t> Load base packages manually</a:t>
            </a:r>
          </a:p>
          <a:p>
            <a:pPr marL="0" indent="0">
              <a:buNone/>
            </a:pPr>
            <a:r>
              <a:rPr lang="en-US" sz="2400" dirty="0">
                <a:solidFill>
                  <a:schemeClr val="accent1"/>
                </a:solidFill>
              </a:rPr>
              <a:t>library(datasets) 			</a:t>
            </a:r>
            <a:r>
              <a:rPr lang="en-US" sz="2400" dirty="0"/>
              <a:t> </a:t>
            </a:r>
            <a:r>
              <a:rPr lang="en-US" dirty="0"/>
              <a:t># For example datasets</a:t>
            </a:r>
          </a:p>
          <a:p>
            <a:pPr marL="0" indent="0">
              <a:buNone/>
            </a:pPr>
            <a:r>
              <a:rPr lang="en-US" b="1" dirty="0"/>
              <a:t># LOAD AND PREPARE DATA ##################</a:t>
            </a:r>
          </a:p>
          <a:p>
            <a:pPr marL="0" indent="0">
              <a:buNone/>
            </a:pPr>
            <a:r>
              <a:rPr lang="en-US" sz="2400" dirty="0">
                <a:solidFill>
                  <a:schemeClr val="accent1"/>
                </a:solidFill>
              </a:rPr>
              <a:t>?iris</a:t>
            </a:r>
          </a:p>
          <a:p>
            <a:pPr marL="0" indent="0">
              <a:buNone/>
            </a:pPr>
            <a:r>
              <a:rPr lang="en-US" sz="2400" dirty="0">
                <a:solidFill>
                  <a:schemeClr val="accent1"/>
                </a:solidFill>
              </a:rPr>
              <a:t>df &lt;- iris</a:t>
            </a:r>
          </a:p>
          <a:p>
            <a:pPr marL="0" indent="0">
              <a:buNone/>
            </a:pPr>
            <a:r>
              <a:rPr lang="en-US" sz="2400" dirty="0">
                <a:solidFill>
                  <a:schemeClr val="accent1"/>
                </a:solidFill>
              </a:rPr>
              <a:t>head(df)</a:t>
            </a:r>
          </a:p>
          <a:p>
            <a:pPr marL="0" indent="0">
              <a:buNone/>
            </a:pPr>
            <a:r>
              <a:rPr lang="en-US" b="1" dirty="0"/>
              <a:t># ANALYZE DATA #####################</a:t>
            </a:r>
          </a:p>
          <a:p>
            <a:pPr marL="0" indent="0">
              <a:buNone/>
            </a:pPr>
            <a:r>
              <a:rPr lang="en-US" sz="2400" dirty="0">
                <a:solidFill>
                  <a:schemeClr val="accent1"/>
                </a:solidFill>
              </a:rPr>
              <a:t>hist(</a:t>
            </a:r>
            <a:r>
              <a:rPr lang="en-US" sz="2400" dirty="0" err="1">
                <a:solidFill>
                  <a:schemeClr val="accent1"/>
                </a:solidFill>
              </a:rPr>
              <a:t>df$Sepal.Width</a:t>
            </a:r>
            <a:r>
              <a:rPr lang="en-US" sz="2400" dirty="0">
                <a:solidFill>
                  <a:schemeClr val="accent1"/>
                </a:solidFill>
              </a:rPr>
              <a:t>, </a:t>
            </a:r>
          </a:p>
          <a:p>
            <a:pPr marL="0" indent="0">
              <a:buNone/>
            </a:pPr>
            <a:r>
              <a:rPr lang="en-US" sz="2400" dirty="0">
                <a:solidFill>
                  <a:schemeClr val="accent1"/>
                </a:solidFill>
              </a:rPr>
              <a:t>       main = "Histogram of Sepal Width",</a:t>
            </a:r>
          </a:p>
          <a:p>
            <a:pPr marL="0" indent="0">
              <a:buNone/>
            </a:pPr>
            <a:r>
              <a:rPr lang="en-US" sz="2400" dirty="0">
                <a:solidFill>
                  <a:schemeClr val="accent1"/>
                </a:solidFill>
              </a:rPr>
              <a:t>        </a:t>
            </a:r>
            <a:r>
              <a:rPr lang="en-US" sz="2400" dirty="0" err="1">
                <a:solidFill>
                  <a:schemeClr val="accent1"/>
                </a:solidFill>
              </a:rPr>
              <a:t>xlab</a:t>
            </a:r>
            <a:r>
              <a:rPr lang="en-US" sz="2400" dirty="0">
                <a:solidFill>
                  <a:schemeClr val="accent1"/>
                </a:solidFill>
              </a:rPr>
              <a:t> = "Sepal Width (in cm)")</a:t>
            </a:r>
          </a:p>
          <a:p>
            <a:endParaRPr lang="en-US" sz="1400" dirty="0"/>
          </a:p>
        </p:txBody>
      </p:sp>
      <p:sp>
        <p:nvSpPr>
          <p:cNvPr id="4" name="Footer Placeholder 3">
            <a:extLst>
              <a:ext uri="{FF2B5EF4-FFF2-40B4-BE49-F238E27FC236}">
                <a16:creationId xmlns:a16="http://schemas.microsoft.com/office/drawing/2014/main" id="{FF0C09D5-330E-C44F-8969-B5470952C9E1}"/>
              </a:ext>
            </a:extLst>
          </p:cNvPr>
          <p:cNvSpPr>
            <a:spLocks noGrp="1"/>
          </p:cNvSpPr>
          <p:nvPr>
            <p:ph type="ftr" sz="quarter" idx="11"/>
          </p:nvPr>
        </p:nvSpPr>
        <p:spPr/>
        <p:txBody>
          <a:bodyPr/>
          <a:lstStyle/>
          <a:p>
            <a:r>
              <a:rPr lang="en-US"/>
              <a:t>Overview of Data Science</a:t>
            </a:r>
          </a:p>
        </p:txBody>
      </p:sp>
      <p:pic>
        <p:nvPicPr>
          <p:cNvPr id="5" name="Picture 4">
            <a:extLst>
              <a:ext uri="{FF2B5EF4-FFF2-40B4-BE49-F238E27FC236}">
                <a16:creationId xmlns:a16="http://schemas.microsoft.com/office/drawing/2014/main" id="{04072825-20CB-2B4E-88E7-36FE0453C85C}"/>
              </a:ext>
            </a:extLst>
          </p:cNvPr>
          <p:cNvPicPr>
            <a:picLocks noChangeAspect="1"/>
          </p:cNvPicPr>
          <p:nvPr/>
        </p:nvPicPr>
        <p:blipFill>
          <a:blip r:embed="rId2"/>
          <a:stretch>
            <a:fillRect/>
          </a:stretch>
        </p:blipFill>
        <p:spPr>
          <a:xfrm>
            <a:off x="7453094" y="2949707"/>
            <a:ext cx="4376955" cy="3484435"/>
          </a:xfrm>
          <a:prstGeom prst="rect">
            <a:avLst/>
          </a:prstGeom>
        </p:spPr>
      </p:pic>
    </p:spTree>
    <p:extLst>
      <p:ext uri="{BB962C8B-B14F-4D97-AF65-F5344CB8AC3E}">
        <p14:creationId xmlns:p14="http://schemas.microsoft.com/office/powerpoint/2010/main" val="338496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906FB-18BB-3344-AE3A-E506A1035A9C}"/>
              </a:ext>
            </a:extLst>
          </p:cNvPr>
          <p:cNvSpPr>
            <a:spLocks noGrp="1"/>
          </p:cNvSpPr>
          <p:nvPr>
            <p:ph type="title"/>
          </p:nvPr>
        </p:nvSpPr>
        <p:spPr>
          <a:xfrm>
            <a:off x="685800" y="-300037"/>
            <a:ext cx="10668000" cy="1990726"/>
          </a:xfrm>
        </p:spPr>
        <p:txBody>
          <a:bodyPr/>
          <a:lstStyle/>
          <a:p>
            <a:r>
              <a:rPr lang="en-US" b="1" dirty="0"/>
              <a:t>Navigating R</a:t>
            </a:r>
          </a:p>
        </p:txBody>
      </p:sp>
      <p:sp>
        <p:nvSpPr>
          <p:cNvPr id="3" name="Content Placeholder 2">
            <a:extLst>
              <a:ext uri="{FF2B5EF4-FFF2-40B4-BE49-F238E27FC236}">
                <a16:creationId xmlns:a16="http://schemas.microsoft.com/office/drawing/2014/main" id="{DE790DE1-C6FC-054B-9581-C60217A9C61E}"/>
              </a:ext>
            </a:extLst>
          </p:cNvPr>
          <p:cNvSpPr>
            <a:spLocks noGrp="1"/>
          </p:cNvSpPr>
          <p:nvPr>
            <p:ph idx="1"/>
          </p:nvPr>
        </p:nvSpPr>
        <p:spPr>
          <a:xfrm>
            <a:off x="838200" y="1285874"/>
            <a:ext cx="10820400" cy="5070475"/>
          </a:xfrm>
        </p:spPr>
        <p:txBody>
          <a:bodyPr>
            <a:normAutofit fontScale="40000" lnSpcReduction="20000"/>
          </a:bodyPr>
          <a:lstStyle/>
          <a:p>
            <a:pPr marL="0" indent="0">
              <a:buNone/>
            </a:pPr>
            <a:r>
              <a:rPr lang="en-US" sz="7000" b="1" dirty="0"/>
              <a:t># CLEAN UP #####################################</a:t>
            </a:r>
          </a:p>
          <a:p>
            <a:endParaRPr lang="en-US" sz="7000" dirty="0"/>
          </a:p>
          <a:p>
            <a:pPr marL="0" indent="0">
              <a:buNone/>
            </a:pPr>
            <a:r>
              <a:rPr lang="en-US" sz="7000" dirty="0"/>
              <a:t># Clear environment</a:t>
            </a:r>
          </a:p>
          <a:p>
            <a:pPr marL="0" indent="0">
              <a:buNone/>
            </a:pPr>
            <a:r>
              <a:rPr lang="en-US" sz="7000" dirty="0"/>
              <a:t>    </a:t>
            </a:r>
            <a:r>
              <a:rPr lang="en-US" sz="7000" dirty="0">
                <a:solidFill>
                  <a:schemeClr val="accent1"/>
                </a:solidFill>
              </a:rPr>
              <a:t>rm(list = ls()) </a:t>
            </a:r>
          </a:p>
          <a:p>
            <a:pPr marL="0" indent="0">
              <a:buNone/>
            </a:pPr>
            <a:r>
              <a:rPr lang="en-US" sz="7000" dirty="0"/>
              <a:t># Clear packages</a:t>
            </a:r>
          </a:p>
          <a:p>
            <a:pPr marL="0" indent="0">
              <a:buNone/>
            </a:pPr>
            <a:r>
              <a:rPr lang="en-US" sz="7000" dirty="0">
                <a:solidFill>
                  <a:schemeClr val="accent1"/>
                </a:solidFill>
              </a:rPr>
              <a:t>   detach("</a:t>
            </a:r>
            <a:r>
              <a:rPr lang="en-US" sz="7000" dirty="0" err="1">
                <a:solidFill>
                  <a:schemeClr val="accent1"/>
                </a:solidFill>
              </a:rPr>
              <a:t>package:datasets</a:t>
            </a:r>
            <a:r>
              <a:rPr lang="en-US" sz="7000" dirty="0">
                <a:solidFill>
                  <a:schemeClr val="accent1"/>
                </a:solidFill>
              </a:rPr>
              <a:t>", unload = TRUE)  </a:t>
            </a:r>
            <a:r>
              <a:rPr lang="en-US" sz="7000" dirty="0"/>
              <a:t># For base</a:t>
            </a:r>
          </a:p>
          <a:p>
            <a:endParaRPr lang="en-US" sz="7000" dirty="0"/>
          </a:p>
          <a:p>
            <a:pPr marL="0" indent="0">
              <a:buNone/>
            </a:pPr>
            <a:r>
              <a:rPr lang="en-US" sz="7000" dirty="0"/>
              <a:t># Clear plots</a:t>
            </a:r>
          </a:p>
          <a:p>
            <a:pPr marL="0" indent="0">
              <a:buNone/>
            </a:pPr>
            <a:r>
              <a:rPr lang="en-US" sz="7000" dirty="0"/>
              <a:t>   </a:t>
            </a:r>
            <a:r>
              <a:rPr lang="en-US" sz="7000" dirty="0" err="1">
                <a:solidFill>
                  <a:schemeClr val="accent1"/>
                </a:solidFill>
              </a:rPr>
              <a:t>dev.off</a:t>
            </a:r>
            <a:r>
              <a:rPr lang="en-US" sz="7000" dirty="0">
                <a:solidFill>
                  <a:schemeClr val="accent1"/>
                </a:solidFill>
              </a:rPr>
              <a:t>()  						</a:t>
            </a:r>
            <a:r>
              <a:rPr lang="en-US" sz="7000" dirty="0"/>
              <a:t># But only if there IS a plot</a:t>
            </a:r>
          </a:p>
          <a:p>
            <a:pPr marL="0" indent="0">
              <a:buNone/>
            </a:pPr>
            <a:r>
              <a:rPr lang="en-US" sz="7000" dirty="0"/>
              <a:t># Clear console</a:t>
            </a:r>
          </a:p>
          <a:p>
            <a:pPr marL="0" indent="0">
              <a:buNone/>
            </a:pPr>
            <a:r>
              <a:rPr lang="en-US" sz="7000" dirty="0"/>
              <a:t>   </a:t>
            </a:r>
            <a:r>
              <a:rPr lang="en-US" sz="7000" dirty="0">
                <a:solidFill>
                  <a:schemeClr val="accent1"/>
                </a:solidFill>
              </a:rPr>
              <a:t>cat("\014")  					</a:t>
            </a:r>
            <a:r>
              <a:rPr lang="en-US" sz="7000" dirty="0"/>
              <a:t># </a:t>
            </a:r>
            <a:r>
              <a:rPr lang="en-US" sz="7000" dirty="0" err="1"/>
              <a:t>ctrl+L</a:t>
            </a:r>
            <a:endParaRPr lang="en-US" sz="7000"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1275622B-78F9-BA40-AE41-E55780F6A903}"/>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65162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74FA-4A92-B148-AFB9-94C77E1F6943}"/>
              </a:ext>
            </a:extLst>
          </p:cNvPr>
          <p:cNvSpPr>
            <a:spLocks noGrp="1"/>
          </p:cNvSpPr>
          <p:nvPr>
            <p:ph type="title"/>
          </p:nvPr>
        </p:nvSpPr>
        <p:spPr>
          <a:xfrm>
            <a:off x="471489" y="-642937"/>
            <a:ext cx="10882312" cy="2105026"/>
          </a:xfrm>
        </p:spPr>
        <p:txBody>
          <a:bodyPr/>
          <a:lstStyle/>
          <a:p>
            <a:r>
              <a:rPr lang="en-US" b="1" dirty="0"/>
              <a:t>Entering Data</a:t>
            </a:r>
          </a:p>
        </p:txBody>
      </p:sp>
      <p:sp>
        <p:nvSpPr>
          <p:cNvPr id="3" name="Content Placeholder 2">
            <a:extLst>
              <a:ext uri="{FF2B5EF4-FFF2-40B4-BE49-F238E27FC236}">
                <a16:creationId xmlns:a16="http://schemas.microsoft.com/office/drawing/2014/main" id="{9E1D3694-5A33-F246-BE16-6DAE22B90160}"/>
              </a:ext>
            </a:extLst>
          </p:cNvPr>
          <p:cNvSpPr>
            <a:spLocks noGrp="1"/>
          </p:cNvSpPr>
          <p:nvPr>
            <p:ph idx="1"/>
          </p:nvPr>
        </p:nvSpPr>
        <p:spPr>
          <a:xfrm>
            <a:off x="257174" y="864394"/>
            <a:ext cx="11463337" cy="5129212"/>
          </a:xfrm>
        </p:spPr>
        <p:txBody>
          <a:bodyPr>
            <a:normAutofit fontScale="25000" lnSpcReduction="20000"/>
          </a:bodyPr>
          <a:lstStyle/>
          <a:p>
            <a:pPr marL="0" indent="0">
              <a:buNone/>
            </a:pPr>
            <a:r>
              <a:rPr lang="en-US" sz="9600" b="1" dirty="0"/>
              <a:t># BASIC COMMANDS ###########################################</a:t>
            </a:r>
          </a:p>
          <a:p>
            <a:endParaRPr lang="en-US" sz="9600" dirty="0"/>
          </a:p>
          <a:p>
            <a:pPr marL="0" indent="0">
              <a:buNone/>
            </a:pPr>
            <a:r>
              <a:rPr lang="en-US" sz="9600" dirty="0">
                <a:solidFill>
                  <a:schemeClr val="accent1"/>
                </a:solidFill>
              </a:rPr>
              <a:t>2+2</a:t>
            </a:r>
            <a:r>
              <a:rPr lang="en-US" sz="9600" dirty="0"/>
              <a:t> 			 # Basic math; press </a:t>
            </a:r>
            <a:r>
              <a:rPr lang="en-US" sz="9600" dirty="0" err="1"/>
              <a:t>cmd</a:t>
            </a:r>
            <a:r>
              <a:rPr lang="en-US" sz="9600" dirty="0"/>
              <a:t>/ctrl enter</a:t>
            </a:r>
          </a:p>
          <a:p>
            <a:pPr marL="0" indent="0">
              <a:buNone/>
            </a:pPr>
            <a:r>
              <a:rPr lang="en-US" sz="9600" dirty="0">
                <a:solidFill>
                  <a:schemeClr val="accent1"/>
                </a:solidFill>
              </a:rPr>
              <a:t>1:100</a:t>
            </a:r>
            <a:r>
              <a:rPr lang="en-US" sz="9600" dirty="0"/>
              <a:t>  			# Prints numbers 1 to 100 across several lines</a:t>
            </a:r>
          </a:p>
          <a:p>
            <a:pPr marL="0" indent="0">
              <a:buNone/>
            </a:pPr>
            <a:r>
              <a:rPr lang="en-US" sz="9600" dirty="0">
                <a:solidFill>
                  <a:schemeClr val="accent1"/>
                </a:solidFill>
              </a:rPr>
              <a:t>print("Hello World!") 	 </a:t>
            </a:r>
            <a:r>
              <a:rPr lang="en-US" sz="9600" dirty="0"/>
              <a:t># Prints "Hello World" in console</a:t>
            </a:r>
          </a:p>
          <a:p>
            <a:endParaRPr lang="en-US" sz="9600" b="1" dirty="0"/>
          </a:p>
          <a:p>
            <a:pPr marL="0" indent="0">
              <a:buNone/>
            </a:pPr>
            <a:r>
              <a:rPr lang="en-US" sz="9600" b="1" dirty="0"/>
              <a:t># ASSIGNING VALUES #########################################</a:t>
            </a:r>
          </a:p>
          <a:p>
            <a:pPr marL="0" indent="0">
              <a:buNone/>
            </a:pPr>
            <a:r>
              <a:rPr lang="en-US" sz="9600" dirty="0"/>
              <a:t># Individual values</a:t>
            </a:r>
          </a:p>
          <a:p>
            <a:pPr marL="0" indent="0">
              <a:buNone/>
            </a:pPr>
            <a:r>
              <a:rPr lang="en-US" sz="9600" dirty="0">
                <a:solidFill>
                  <a:schemeClr val="accent1"/>
                </a:solidFill>
              </a:rPr>
              <a:t>a &lt;- 1          		  </a:t>
            </a:r>
            <a:r>
              <a:rPr lang="en-US" sz="9600" dirty="0"/>
              <a:t># Use &lt;- and not =</a:t>
            </a:r>
          </a:p>
          <a:p>
            <a:pPr marL="0" indent="0">
              <a:buNone/>
            </a:pPr>
            <a:r>
              <a:rPr lang="en-US" sz="9600" dirty="0">
                <a:solidFill>
                  <a:schemeClr val="accent1"/>
                </a:solidFill>
              </a:rPr>
              <a:t>2 -&gt; b           		 </a:t>
            </a:r>
            <a:r>
              <a:rPr lang="en-US" sz="9600" dirty="0"/>
              <a:t># Can go other way, but silly</a:t>
            </a:r>
          </a:p>
          <a:p>
            <a:pPr marL="0" indent="0">
              <a:buNone/>
            </a:pPr>
            <a:r>
              <a:rPr lang="en-US" sz="9600" dirty="0">
                <a:solidFill>
                  <a:schemeClr val="accent1"/>
                </a:solidFill>
              </a:rPr>
              <a:t>c &lt;- d &lt;- e &lt;- 3 </a:t>
            </a:r>
            <a:r>
              <a:rPr lang="en-US" sz="9600" dirty="0"/>
              <a:t> 		# Multiple assignments</a:t>
            </a:r>
          </a:p>
          <a:p>
            <a:pPr marL="0" indent="0">
              <a:buNone/>
            </a:pPr>
            <a:r>
              <a:rPr lang="en-US" sz="9600" dirty="0"/>
              <a:t># Multiple values</a:t>
            </a:r>
          </a:p>
          <a:p>
            <a:pPr marL="0" indent="0">
              <a:buNone/>
            </a:pPr>
            <a:r>
              <a:rPr lang="en-US" sz="9600" dirty="0">
                <a:solidFill>
                  <a:schemeClr val="accent1"/>
                </a:solidFill>
              </a:rPr>
              <a:t>x &lt;- c(1, 2, 5, 9) 		 </a:t>
            </a:r>
            <a:r>
              <a:rPr lang="en-US" sz="9600" dirty="0"/>
              <a:t># c = Combine/concatenate</a:t>
            </a:r>
          </a:p>
          <a:p>
            <a:pPr marL="0" indent="0">
              <a:buNone/>
            </a:pPr>
            <a:r>
              <a:rPr lang="en-US" sz="9600" dirty="0">
                <a:solidFill>
                  <a:schemeClr val="accent1"/>
                </a:solidFill>
              </a:rPr>
              <a:t>x </a:t>
            </a:r>
            <a:r>
              <a:rPr lang="en-US" sz="9600" dirty="0"/>
              <a:t>               		  	 # Print contents of x in Console</a:t>
            </a:r>
          </a:p>
          <a:p>
            <a:endParaRPr lang="en-US" dirty="0"/>
          </a:p>
          <a:p>
            <a:endParaRPr lang="en-US" dirty="0"/>
          </a:p>
        </p:txBody>
      </p:sp>
      <p:sp>
        <p:nvSpPr>
          <p:cNvPr id="4" name="Footer Placeholder 3">
            <a:extLst>
              <a:ext uri="{FF2B5EF4-FFF2-40B4-BE49-F238E27FC236}">
                <a16:creationId xmlns:a16="http://schemas.microsoft.com/office/drawing/2014/main" id="{DD253421-F142-6645-88AA-E5D8279D6B72}"/>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92533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1F50-A059-F147-907C-A86DF4E8DB76}"/>
              </a:ext>
            </a:extLst>
          </p:cNvPr>
          <p:cNvSpPr>
            <a:spLocks noGrp="1"/>
          </p:cNvSpPr>
          <p:nvPr>
            <p:ph type="title"/>
          </p:nvPr>
        </p:nvSpPr>
        <p:spPr>
          <a:xfrm>
            <a:off x="285750" y="-771525"/>
            <a:ext cx="11068050" cy="2462213"/>
          </a:xfrm>
        </p:spPr>
        <p:txBody>
          <a:bodyPr/>
          <a:lstStyle/>
          <a:p>
            <a:r>
              <a:rPr lang="en-US" b="1" dirty="0"/>
              <a:t>Entering Data</a:t>
            </a:r>
          </a:p>
        </p:txBody>
      </p:sp>
      <p:sp>
        <p:nvSpPr>
          <p:cNvPr id="4" name="Footer Placeholder 3">
            <a:extLst>
              <a:ext uri="{FF2B5EF4-FFF2-40B4-BE49-F238E27FC236}">
                <a16:creationId xmlns:a16="http://schemas.microsoft.com/office/drawing/2014/main" id="{D6244EAB-E55C-8446-8F6E-6FC63CBB78BF}"/>
              </a:ext>
            </a:extLst>
          </p:cNvPr>
          <p:cNvSpPr>
            <a:spLocks noGrp="1"/>
          </p:cNvSpPr>
          <p:nvPr>
            <p:ph type="ftr" sz="quarter" idx="11"/>
          </p:nvPr>
        </p:nvSpPr>
        <p:spPr/>
        <p:txBody>
          <a:bodyPr/>
          <a:lstStyle/>
          <a:p>
            <a:r>
              <a:rPr lang="en-US"/>
              <a:t>Overview of Data Science</a:t>
            </a:r>
          </a:p>
        </p:txBody>
      </p:sp>
      <p:sp>
        <p:nvSpPr>
          <p:cNvPr id="5" name="Rectangle 4">
            <a:extLst>
              <a:ext uri="{FF2B5EF4-FFF2-40B4-BE49-F238E27FC236}">
                <a16:creationId xmlns:a16="http://schemas.microsoft.com/office/drawing/2014/main" id="{721A6A47-575E-6F4E-A12D-06509A62D5D4}"/>
              </a:ext>
            </a:extLst>
          </p:cNvPr>
          <p:cNvSpPr/>
          <p:nvPr/>
        </p:nvSpPr>
        <p:spPr>
          <a:xfrm>
            <a:off x="685799" y="612845"/>
            <a:ext cx="10829925" cy="6001643"/>
          </a:xfrm>
          <a:prstGeom prst="rect">
            <a:avLst/>
          </a:prstGeom>
        </p:spPr>
        <p:txBody>
          <a:bodyPr wrap="square">
            <a:spAutoFit/>
          </a:bodyPr>
          <a:lstStyle/>
          <a:p>
            <a:endParaRPr lang="en-US" sz="2400" b="1" dirty="0"/>
          </a:p>
          <a:p>
            <a:r>
              <a:rPr lang="en-US" sz="2400" b="1" dirty="0"/>
              <a:t># SEQUENCES ################################################</a:t>
            </a:r>
          </a:p>
          <a:p>
            <a:r>
              <a:rPr lang="en-US" sz="2400" b="1" dirty="0"/>
              <a:t>				</a:t>
            </a:r>
            <a:r>
              <a:rPr lang="en-US" sz="2400" dirty="0"/>
              <a:t># Create sequential data</a:t>
            </a:r>
          </a:p>
          <a:p>
            <a:r>
              <a:rPr lang="en-US" sz="2400" dirty="0">
                <a:solidFill>
                  <a:schemeClr val="accent1"/>
                </a:solidFill>
              </a:rPr>
              <a:t>0:10 </a:t>
            </a:r>
            <a:r>
              <a:rPr lang="en-US" sz="2400" dirty="0"/>
              <a:t>  				  # 0 through 10</a:t>
            </a:r>
          </a:p>
          <a:p>
            <a:r>
              <a:rPr lang="en-US" sz="2400" dirty="0">
                <a:solidFill>
                  <a:schemeClr val="accent1"/>
                </a:solidFill>
              </a:rPr>
              <a:t>10:0  </a:t>
            </a:r>
            <a:r>
              <a:rPr lang="en-US" sz="2400" dirty="0"/>
              <a:t>  				 # 10 through 0</a:t>
            </a:r>
          </a:p>
          <a:p>
            <a:r>
              <a:rPr lang="en-US" sz="2400" dirty="0">
                <a:solidFill>
                  <a:schemeClr val="accent1"/>
                </a:solidFill>
              </a:rPr>
              <a:t>seq(10) 			 </a:t>
            </a:r>
            <a:r>
              <a:rPr lang="en-US" sz="2400" dirty="0"/>
              <a:t># 1 to 10</a:t>
            </a:r>
          </a:p>
          <a:p>
            <a:r>
              <a:rPr lang="en-US" sz="2400" dirty="0">
                <a:solidFill>
                  <a:schemeClr val="accent1"/>
                </a:solidFill>
              </a:rPr>
              <a:t>seq(30, 0, by = -3) </a:t>
            </a:r>
            <a:r>
              <a:rPr lang="en-US" sz="2400" dirty="0"/>
              <a:t>		 # Count down by 3</a:t>
            </a:r>
          </a:p>
          <a:p>
            <a:endParaRPr lang="en-US" sz="2400" b="1" dirty="0"/>
          </a:p>
          <a:p>
            <a:r>
              <a:rPr lang="en-US" sz="2400" b="1" dirty="0"/>
              <a:t># MATH ################################################</a:t>
            </a:r>
          </a:p>
          <a:p>
            <a:r>
              <a:rPr lang="en-US" sz="2400" dirty="0"/>
              <a:t>				# Surround command with parentheses to also print</a:t>
            </a:r>
          </a:p>
          <a:p>
            <a:r>
              <a:rPr lang="en-US" sz="2400" dirty="0">
                <a:solidFill>
                  <a:schemeClr val="accent1"/>
                </a:solidFill>
              </a:rPr>
              <a:t>(y &lt;- c(5, 1, 0, 10)) </a:t>
            </a:r>
          </a:p>
          <a:p>
            <a:r>
              <a:rPr lang="en-US" sz="2400" dirty="0">
                <a:solidFill>
                  <a:schemeClr val="accent1"/>
                </a:solidFill>
              </a:rPr>
              <a:t>x + y      </a:t>
            </a:r>
            <a:r>
              <a:rPr lang="en-US" sz="2400" dirty="0"/>
              <a:t>			 # Adds corresponding elements in x and y</a:t>
            </a:r>
          </a:p>
          <a:p>
            <a:r>
              <a:rPr lang="en-US" sz="2400" dirty="0">
                <a:solidFill>
                  <a:schemeClr val="accent1"/>
                </a:solidFill>
              </a:rPr>
              <a:t>x * 2      </a:t>
            </a:r>
            <a:r>
              <a:rPr lang="en-US" sz="2400" dirty="0"/>
              <a:t>			 # Multiplies each element in x by 2</a:t>
            </a:r>
          </a:p>
          <a:p>
            <a:r>
              <a:rPr lang="en-US" sz="2400" dirty="0">
                <a:solidFill>
                  <a:schemeClr val="accent1"/>
                </a:solidFill>
              </a:rPr>
              <a:t>2^6</a:t>
            </a:r>
            <a:r>
              <a:rPr lang="en-US" sz="2400" dirty="0"/>
              <a:t>         			# Powers/exponents</a:t>
            </a:r>
          </a:p>
          <a:p>
            <a:r>
              <a:rPr lang="en-US" sz="2400" dirty="0">
                <a:solidFill>
                  <a:schemeClr val="accent1"/>
                </a:solidFill>
              </a:rPr>
              <a:t>sqrt(64)    </a:t>
            </a:r>
            <a:r>
              <a:rPr lang="en-US" sz="2400" dirty="0"/>
              <a:t>			# </a:t>
            </a:r>
            <a:r>
              <a:rPr lang="en-US" sz="2400" dirty="0" err="1"/>
              <a:t>Squareroot</a:t>
            </a:r>
            <a:endParaRPr lang="en-US" sz="2400" dirty="0"/>
          </a:p>
          <a:p>
            <a:r>
              <a:rPr lang="en-US" sz="2400" dirty="0">
                <a:solidFill>
                  <a:schemeClr val="accent1"/>
                </a:solidFill>
              </a:rPr>
              <a:t>log(100)   </a:t>
            </a:r>
            <a:r>
              <a:rPr lang="en-US" sz="2400" dirty="0"/>
              <a:t>		# Natural log: base e (2.71828...), base 10 would be log10</a:t>
            </a:r>
          </a:p>
        </p:txBody>
      </p:sp>
    </p:spTree>
    <p:extLst>
      <p:ext uri="{BB962C8B-B14F-4D97-AF65-F5344CB8AC3E}">
        <p14:creationId xmlns:p14="http://schemas.microsoft.com/office/powerpoint/2010/main" val="2583963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A112-2BBA-9240-A4FE-C85ACAB85C9E}"/>
              </a:ext>
            </a:extLst>
          </p:cNvPr>
          <p:cNvSpPr>
            <a:spLocks noGrp="1"/>
          </p:cNvSpPr>
          <p:nvPr>
            <p:ph type="title"/>
          </p:nvPr>
        </p:nvSpPr>
        <p:spPr>
          <a:xfrm>
            <a:off x="814388" y="1"/>
            <a:ext cx="10539412" cy="1690688"/>
          </a:xfrm>
        </p:spPr>
        <p:txBody>
          <a:bodyPr/>
          <a:lstStyle/>
          <a:p>
            <a:r>
              <a:rPr lang="en-US" b="1" dirty="0"/>
              <a:t>Data types</a:t>
            </a:r>
          </a:p>
        </p:txBody>
      </p:sp>
      <p:sp>
        <p:nvSpPr>
          <p:cNvPr id="3" name="Content Placeholder 2">
            <a:extLst>
              <a:ext uri="{FF2B5EF4-FFF2-40B4-BE49-F238E27FC236}">
                <a16:creationId xmlns:a16="http://schemas.microsoft.com/office/drawing/2014/main" id="{6AF745B5-EE70-0E43-8F7B-D23DE9969308}"/>
              </a:ext>
            </a:extLst>
          </p:cNvPr>
          <p:cNvSpPr>
            <a:spLocks noGrp="1"/>
          </p:cNvSpPr>
          <p:nvPr>
            <p:ph idx="1"/>
          </p:nvPr>
        </p:nvSpPr>
        <p:spPr>
          <a:xfrm>
            <a:off x="514350" y="1414463"/>
            <a:ext cx="11044237" cy="5078412"/>
          </a:xfrm>
        </p:spPr>
        <p:txBody>
          <a:bodyPr>
            <a:normAutofit fontScale="77500" lnSpcReduction="20000"/>
          </a:bodyPr>
          <a:lstStyle/>
          <a:p>
            <a:pPr marL="0" indent="0">
              <a:buNone/>
            </a:pPr>
            <a:r>
              <a:rPr lang="en-US" sz="3600" b="1" dirty="0"/>
              <a:t># Numeric (Real, Integers, Complex)########## </a:t>
            </a:r>
          </a:p>
          <a:p>
            <a:pPr marL="0" indent="0">
              <a:buNone/>
            </a:pPr>
            <a:r>
              <a:rPr lang="en-US" dirty="0">
                <a:solidFill>
                  <a:schemeClr val="accent1"/>
                </a:solidFill>
              </a:rPr>
              <a:t>n1 &lt;- 15 				</a:t>
            </a:r>
            <a:r>
              <a:rPr lang="en-US" dirty="0"/>
              <a:t> # Double precision by default</a:t>
            </a:r>
          </a:p>
          <a:p>
            <a:pPr marL="0" indent="0">
              <a:buNone/>
            </a:pPr>
            <a:r>
              <a:rPr lang="en-US" dirty="0">
                <a:solidFill>
                  <a:schemeClr val="accent1"/>
                </a:solidFill>
              </a:rPr>
              <a:t>n1</a:t>
            </a:r>
          </a:p>
          <a:p>
            <a:pPr marL="0" indent="0">
              <a:buNone/>
            </a:pPr>
            <a:r>
              <a:rPr lang="en-US" dirty="0" err="1">
                <a:solidFill>
                  <a:schemeClr val="accent1"/>
                </a:solidFill>
              </a:rPr>
              <a:t>typeof</a:t>
            </a:r>
            <a:r>
              <a:rPr lang="en-US" dirty="0">
                <a:solidFill>
                  <a:schemeClr val="accent1"/>
                </a:solidFill>
              </a:rPr>
              <a:t>(n1)</a:t>
            </a:r>
          </a:p>
          <a:p>
            <a:pPr marL="0" indent="0">
              <a:buNone/>
            </a:pPr>
            <a:r>
              <a:rPr lang="en-US" sz="3600" b="1" dirty="0"/>
              <a:t> #Character################</a:t>
            </a:r>
          </a:p>
          <a:p>
            <a:pPr marL="0" indent="0">
              <a:buNone/>
            </a:pPr>
            <a:r>
              <a:rPr lang="en-US" dirty="0">
                <a:solidFill>
                  <a:schemeClr val="accent1"/>
                </a:solidFill>
              </a:rPr>
              <a:t>c1 &lt;- "c"</a:t>
            </a:r>
          </a:p>
          <a:p>
            <a:pPr marL="0" indent="0">
              <a:buNone/>
            </a:pPr>
            <a:r>
              <a:rPr lang="en-US" dirty="0" err="1">
                <a:solidFill>
                  <a:schemeClr val="accent1"/>
                </a:solidFill>
              </a:rPr>
              <a:t>typeof</a:t>
            </a:r>
            <a:r>
              <a:rPr lang="en-US" dirty="0">
                <a:solidFill>
                  <a:schemeClr val="accent1"/>
                </a:solidFill>
              </a:rPr>
              <a:t>(c1)</a:t>
            </a:r>
          </a:p>
          <a:p>
            <a:pPr marL="0" indent="0">
              <a:buNone/>
            </a:pPr>
            <a:r>
              <a:rPr lang="en-US" dirty="0">
                <a:solidFill>
                  <a:schemeClr val="accent1"/>
                </a:solidFill>
              </a:rPr>
              <a:t>c2 &lt;- "a string of text"</a:t>
            </a:r>
          </a:p>
          <a:p>
            <a:pPr marL="0" indent="0">
              <a:buNone/>
            </a:pPr>
            <a:r>
              <a:rPr lang="en-US" dirty="0" err="1">
                <a:solidFill>
                  <a:schemeClr val="accent1"/>
                </a:solidFill>
              </a:rPr>
              <a:t>typeof</a:t>
            </a:r>
            <a:r>
              <a:rPr lang="en-US" dirty="0">
                <a:solidFill>
                  <a:schemeClr val="accent1"/>
                </a:solidFill>
              </a:rPr>
              <a:t>(c2)</a:t>
            </a:r>
          </a:p>
          <a:p>
            <a:pPr marL="0" indent="0">
              <a:buNone/>
            </a:pPr>
            <a:r>
              <a:rPr lang="en-US" sz="3600" b="1" dirty="0"/>
              <a:t>#Logical (True / False)##############</a:t>
            </a:r>
          </a:p>
          <a:p>
            <a:pPr marL="0" indent="0">
              <a:buNone/>
            </a:pPr>
            <a:r>
              <a:rPr lang="en-US" dirty="0">
                <a:solidFill>
                  <a:schemeClr val="accent1"/>
                </a:solidFill>
              </a:rPr>
              <a:t>	l1 &lt;- TRUE</a:t>
            </a:r>
          </a:p>
          <a:p>
            <a:pPr marL="0" indent="0">
              <a:buNone/>
            </a:pPr>
            <a:r>
              <a:rPr lang="en-US" dirty="0">
                <a:solidFill>
                  <a:schemeClr val="accent1"/>
                </a:solidFill>
              </a:rPr>
              <a:t>	l1</a:t>
            </a:r>
          </a:p>
          <a:p>
            <a:pPr marL="0" indent="0">
              <a:buNone/>
            </a:pPr>
            <a:r>
              <a:rPr lang="en-US" dirty="0">
                <a:solidFill>
                  <a:schemeClr val="accent1"/>
                </a:solidFill>
              </a:rPr>
              <a:t>	</a:t>
            </a:r>
            <a:r>
              <a:rPr lang="en-US" dirty="0" err="1">
                <a:solidFill>
                  <a:schemeClr val="accent1"/>
                </a:solidFill>
              </a:rPr>
              <a:t>typeof</a:t>
            </a:r>
            <a:r>
              <a:rPr lang="en-US" dirty="0">
                <a:solidFill>
                  <a:schemeClr val="accent1"/>
                </a:solidFill>
              </a:rPr>
              <a:t>(l1)</a:t>
            </a:r>
          </a:p>
        </p:txBody>
      </p:sp>
      <p:sp>
        <p:nvSpPr>
          <p:cNvPr id="4" name="Footer Placeholder 3">
            <a:extLst>
              <a:ext uri="{FF2B5EF4-FFF2-40B4-BE49-F238E27FC236}">
                <a16:creationId xmlns:a16="http://schemas.microsoft.com/office/drawing/2014/main" id="{9911B554-DA53-DB4D-B9EC-1B24D1ABED46}"/>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2233218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19E8F-EE41-904C-8AD1-937FF90F4BA1}"/>
              </a:ext>
            </a:extLst>
          </p:cNvPr>
          <p:cNvSpPr>
            <a:spLocks noGrp="1"/>
          </p:cNvSpPr>
          <p:nvPr>
            <p:ph type="title"/>
          </p:nvPr>
        </p:nvSpPr>
        <p:spPr/>
        <p:txBody>
          <a:bodyPr/>
          <a:lstStyle/>
          <a:p>
            <a:r>
              <a:rPr lang="en-US" b="1" dirty="0"/>
              <a:t>Data Structures</a:t>
            </a:r>
          </a:p>
        </p:txBody>
      </p:sp>
      <p:sp>
        <p:nvSpPr>
          <p:cNvPr id="3" name="Content Placeholder 2">
            <a:extLst>
              <a:ext uri="{FF2B5EF4-FFF2-40B4-BE49-F238E27FC236}">
                <a16:creationId xmlns:a16="http://schemas.microsoft.com/office/drawing/2014/main" id="{7A90D2AB-16B1-254F-B332-3D426EEB69EE}"/>
              </a:ext>
            </a:extLst>
          </p:cNvPr>
          <p:cNvSpPr>
            <a:spLocks noGrp="1"/>
          </p:cNvSpPr>
          <p:nvPr>
            <p:ph idx="1"/>
          </p:nvPr>
        </p:nvSpPr>
        <p:spPr/>
        <p:txBody>
          <a:bodyPr>
            <a:normAutofit lnSpcReduction="10000"/>
          </a:bodyPr>
          <a:lstStyle/>
          <a:p>
            <a:pPr marL="0" indent="0">
              <a:buNone/>
            </a:pPr>
            <a:endParaRPr lang="en-US" dirty="0"/>
          </a:p>
          <a:p>
            <a:pPr marL="0" indent="0">
              <a:buNone/>
            </a:pPr>
            <a:r>
              <a:rPr lang="en-US" b="1" dirty="0"/>
              <a:t>Vector: </a:t>
            </a:r>
            <a:r>
              <a:rPr lang="en-US" dirty="0"/>
              <a:t>a vector contains object of same class</a:t>
            </a:r>
          </a:p>
          <a:p>
            <a:endParaRPr lang="en-US" dirty="0"/>
          </a:p>
          <a:p>
            <a:pPr marL="0" indent="0">
              <a:buNone/>
            </a:pPr>
            <a:r>
              <a:rPr lang="en-US" b="1" dirty="0"/>
              <a:t>List: </a:t>
            </a:r>
            <a:r>
              <a:rPr lang="en-US" dirty="0"/>
              <a:t>a special type of vector which contain elements of different data types</a:t>
            </a:r>
          </a:p>
          <a:p>
            <a:endParaRPr lang="en-US" dirty="0"/>
          </a:p>
          <a:p>
            <a:pPr marL="0" indent="0">
              <a:buNone/>
            </a:pPr>
            <a:r>
              <a:rPr lang="en-US" b="1" dirty="0"/>
              <a:t>Matrix: </a:t>
            </a:r>
            <a:r>
              <a:rPr lang="en-US" dirty="0"/>
              <a:t>A matrix is represented by set of rows and columns.</a:t>
            </a:r>
          </a:p>
          <a:p>
            <a:endParaRPr lang="en-US" dirty="0"/>
          </a:p>
          <a:p>
            <a:pPr marL="0" indent="0">
              <a:buNone/>
            </a:pPr>
            <a:r>
              <a:rPr lang="en-US" b="1" dirty="0"/>
              <a:t>Data frame: </a:t>
            </a:r>
            <a:r>
              <a:rPr lang="en-US" dirty="0"/>
              <a:t>Every column of a data frame acts like a list</a:t>
            </a:r>
          </a:p>
        </p:txBody>
      </p:sp>
      <p:sp>
        <p:nvSpPr>
          <p:cNvPr id="4" name="Footer Placeholder 3">
            <a:extLst>
              <a:ext uri="{FF2B5EF4-FFF2-40B4-BE49-F238E27FC236}">
                <a16:creationId xmlns:a16="http://schemas.microsoft.com/office/drawing/2014/main" id="{FA95EF4D-3B53-A845-AC9B-0602609F6051}"/>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16915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229C-C523-CE4A-A8E3-F55A8305D549}"/>
              </a:ext>
            </a:extLst>
          </p:cNvPr>
          <p:cNvSpPr>
            <a:spLocks noGrp="1"/>
          </p:cNvSpPr>
          <p:nvPr>
            <p:ph type="title"/>
          </p:nvPr>
        </p:nvSpPr>
        <p:spPr/>
        <p:txBody>
          <a:bodyPr/>
          <a:lstStyle/>
          <a:p>
            <a:r>
              <a:rPr lang="en-US" b="1" dirty="0"/>
              <a:t>Data Structures</a:t>
            </a:r>
          </a:p>
        </p:txBody>
      </p:sp>
      <p:sp>
        <p:nvSpPr>
          <p:cNvPr id="3" name="Content Placeholder 2">
            <a:extLst>
              <a:ext uri="{FF2B5EF4-FFF2-40B4-BE49-F238E27FC236}">
                <a16:creationId xmlns:a16="http://schemas.microsoft.com/office/drawing/2014/main" id="{171BDACA-BCED-0C48-804D-45249CFB5D69}"/>
              </a:ext>
            </a:extLst>
          </p:cNvPr>
          <p:cNvSpPr>
            <a:spLocks noGrp="1"/>
          </p:cNvSpPr>
          <p:nvPr>
            <p:ph idx="1"/>
          </p:nvPr>
        </p:nvSpPr>
        <p:spPr>
          <a:xfrm>
            <a:off x="838200" y="1185862"/>
            <a:ext cx="10515600" cy="5170487"/>
          </a:xfrm>
        </p:spPr>
        <p:txBody>
          <a:bodyPr>
            <a:normAutofit fontScale="25000" lnSpcReduction="20000"/>
          </a:bodyPr>
          <a:lstStyle/>
          <a:p>
            <a:endParaRPr lang="en-US" sz="12800" b="1" dirty="0"/>
          </a:p>
          <a:p>
            <a:pPr marL="0" indent="0">
              <a:buNone/>
            </a:pPr>
            <a:r>
              <a:rPr lang="en-US" sz="12800" b="1" dirty="0"/>
              <a:t>## Vector ======</a:t>
            </a:r>
          </a:p>
          <a:p>
            <a:endParaRPr lang="en-US" sz="9600" dirty="0"/>
          </a:p>
          <a:p>
            <a:pPr marL="0" indent="0">
              <a:buNone/>
            </a:pPr>
            <a:r>
              <a:rPr lang="en-US" sz="9600" dirty="0">
                <a:solidFill>
                  <a:schemeClr val="accent1"/>
                </a:solidFill>
              </a:rPr>
              <a:t>v1 &lt;- c(1, 2, 3, 4, 5) 				</a:t>
            </a:r>
            <a:r>
              <a:rPr lang="en-US" sz="9600" dirty="0"/>
              <a:t>#vector of numbers</a:t>
            </a:r>
          </a:p>
          <a:p>
            <a:pPr marL="0" indent="0">
              <a:buNone/>
            </a:pPr>
            <a:r>
              <a:rPr lang="en-US" sz="9600" dirty="0">
                <a:solidFill>
                  <a:schemeClr val="accent1"/>
                </a:solidFill>
              </a:rPr>
              <a:t>v1</a:t>
            </a:r>
          </a:p>
          <a:p>
            <a:pPr marL="0" indent="0">
              <a:buNone/>
            </a:pPr>
            <a:r>
              <a:rPr lang="en-US" sz="9600" dirty="0" err="1">
                <a:solidFill>
                  <a:schemeClr val="accent1"/>
                </a:solidFill>
              </a:rPr>
              <a:t>is.vector</a:t>
            </a:r>
            <a:r>
              <a:rPr lang="en-US" sz="9600" dirty="0">
                <a:solidFill>
                  <a:schemeClr val="accent1"/>
                </a:solidFill>
              </a:rPr>
              <a:t>(v1)</a:t>
            </a:r>
          </a:p>
          <a:p>
            <a:pPr marL="0" indent="0">
              <a:buNone/>
            </a:pPr>
            <a:r>
              <a:rPr lang="en-US" sz="12800" b="1" dirty="0"/>
              <a:t>## Matrix =======</a:t>
            </a:r>
          </a:p>
          <a:p>
            <a:pPr marL="0" indent="0">
              <a:buNone/>
            </a:pPr>
            <a:r>
              <a:rPr lang="en-US" sz="9600" dirty="0">
                <a:solidFill>
                  <a:schemeClr val="accent1"/>
                </a:solidFill>
              </a:rPr>
              <a:t>m1 &lt;- matrix(c(T, T, F, F, T, F), </a:t>
            </a:r>
            <a:r>
              <a:rPr lang="en-US" sz="9600" dirty="0" err="1">
                <a:solidFill>
                  <a:schemeClr val="accent1"/>
                </a:solidFill>
              </a:rPr>
              <a:t>nrow</a:t>
            </a:r>
            <a:r>
              <a:rPr lang="en-US" sz="9600" dirty="0">
                <a:solidFill>
                  <a:schemeClr val="accent1"/>
                </a:solidFill>
              </a:rPr>
              <a:t> = 2)</a:t>
            </a:r>
          </a:p>
          <a:p>
            <a:pPr marL="0" indent="0">
              <a:buNone/>
            </a:pPr>
            <a:r>
              <a:rPr lang="en-US" sz="9600" dirty="0">
                <a:solidFill>
                  <a:schemeClr val="accent1"/>
                </a:solidFill>
              </a:rPr>
              <a:t>m1</a:t>
            </a:r>
          </a:p>
          <a:p>
            <a:pPr marL="0" indent="0">
              <a:buNone/>
            </a:pPr>
            <a:r>
              <a:rPr lang="en-US" sz="9600" dirty="0">
                <a:solidFill>
                  <a:schemeClr val="accent1"/>
                </a:solidFill>
              </a:rPr>
              <a:t>m2 &lt;- matrix(c("a", "b",   "c", "d"), </a:t>
            </a:r>
          </a:p>
          <a:p>
            <a:pPr marL="0" indent="0">
              <a:buNone/>
            </a:pPr>
            <a:r>
              <a:rPr lang="en-US" sz="9600" dirty="0">
                <a:solidFill>
                  <a:schemeClr val="accent1"/>
                </a:solidFill>
              </a:rPr>
              <a:t>               </a:t>
            </a:r>
            <a:r>
              <a:rPr lang="en-US" sz="9600" dirty="0" err="1">
                <a:solidFill>
                  <a:schemeClr val="accent1"/>
                </a:solidFill>
              </a:rPr>
              <a:t>nrow</a:t>
            </a:r>
            <a:r>
              <a:rPr lang="en-US" sz="9600" dirty="0">
                <a:solidFill>
                  <a:schemeClr val="accent1"/>
                </a:solidFill>
              </a:rPr>
              <a:t> = 2,</a:t>
            </a:r>
          </a:p>
          <a:p>
            <a:pPr marL="0" indent="0">
              <a:buNone/>
            </a:pPr>
            <a:r>
              <a:rPr lang="en-US" sz="9600" dirty="0">
                <a:solidFill>
                  <a:schemeClr val="accent1"/>
                </a:solidFill>
              </a:rPr>
              <a:t>               </a:t>
            </a:r>
            <a:r>
              <a:rPr lang="en-US" sz="9600" dirty="0" err="1">
                <a:solidFill>
                  <a:schemeClr val="accent1"/>
                </a:solidFill>
              </a:rPr>
              <a:t>byrow</a:t>
            </a:r>
            <a:r>
              <a:rPr lang="en-US" sz="9600" dirty="0">
                <a:solidFill>
                  <a:schemeClr val="accent1"/>
                </a:solidFill>
              </a:rPr>
              <a:t> = T)</a:t>
            </a:r>
          </a:p>
          <a:p>
            <a:pPr marL="0" indent="0">
              <a:buNone/>
            </a:pPr>
            <a:r>
              <a:rPr lang="en-US" sz="9600" dirty="0">
                <a:solidFill>
                  <a:schemeClr val="accent1"/>
                </a:solidFill>
              </a:rPr>
              <a:t>m2</a:t>
            </a:r>
          </a:p>
          <a:p>
            <a:pPr marL="0" indent="0">
              <a:buNone/>
            </a:pPr>
            <a:endParaRPr lang="en-US" sz="9600" dirty="0">
              <a:solidFill>
                <a:schemeClr val="accent1"/>
              </a:solidFill>
            </a:endParaRPr>
          </a:p>
        </p:txBody>
      </p:sp>
      <p:sp>
        <p:nvSpPr>
          <p:cNvPr id="4" name="Footer Placeholder 3">
            <a:extLst>
              <a:ext uri="{FF2B5EF4-FFF2-40B4-BE49-F238E27FC236}">
                <a16:creationId xmlns:a16="http://schemas.microsoft.com/office/drawing/2014/main" id="{E08C1210-78ED-694C-AE47-7016C6460C36}"/>
              </a:ext>
            </a:extLst>
          </p:cNvPr>
          <p:cNvSpPr>
            <a:spLocks noGrp="1"/>
          </p:cNvSpPr>
          <p:nvPr>
            <p:ph type="ftr" sz="quarter" idx="11"/>
          </p:nvPr>
        </p:nvSpPr>
        <p:spPr/>
        <p:txBody>
          <a:bodyPr/>
          <a:lstStyle/>
          <a:p>
            <a:r>
              <a:rPr lang="en-US" dirty="0"/>
              <a:t>Overview of Data Science</a:t>
            </a:r>
          </a:p>
        </p:txBody>
      </p:sp>
    </p:spTree>
    <p:extLst>
      <p:ext uri="{BB962C8B-B14F-4D97-AF65-F5344CB8AC3E}">
        <p14:creationId xmlns:p14="http://schemas.microsoft.com/office/powerpoint/2010/main" val="163880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BBB2-D58F-DA41-B4BA-3283C11263A7}"/>
              </a:ext>
            </a:extLst>
          </p:cNvPr>
          <p:cNvSpPr>
            <a:spLocks noGrp="1"/>
          </p:cNvSpPr>
          <p:nvPr>
            <p:ph type="title"/>
          </p:nvPr>
        </p:nvSpPr>
        <p:spPr>
          <a:xfrm>
            <a:off x="604837" y="-142875"/>
            <a:ext cx="10748963" cy="1833563"/>
          </a:xfrm>
        </p:spPr>
        <p:txBody>
          <a:bodyPr/>
          <a:lstStyle/>
          <a:p>
            <a:r>
              <a:rPr lang="en-US" b="1" dirty="0"/>
              <a:t>Data Structures</a:t>
            </a:r>
          </a:p>
        </p:txBody>
      </p:sp>
      <p:sp>
        <p:nvSpPr>
          <p:cNvPr id="3" name="Content Placeholder 2">
            <a:extLst>
              <a:ext uri="{FF2B5EF4-FFF2-40B4-BE49-F238E27FC236}">
                <a16:creationId xmlns:a16="http://schemas.microsoft.com/office/drawing/2014/main" id="{AE14982E-B85F-BB4E-8C06-DF7C1937DE6F}"/>
              </a:ext>
            </a:extLst>
          </p:cNvPr>
          <p:cNvSpPr>
            <a:spLocks noGrp="1"/>
          </p:cNvSpPr>
          <p:nvPr>
            <p:ph idx="1"/>
          </p:nvPr>
        </p:nvSpPr>
        <p:spPr>
          <a:xfrm>
            <a:off x="838199" y="1157288"/>
            <a:ext cx="10748963" cy="5199062"/>
          </a:xfrm>
        </p:spPr>
        <p:txBody>
          <a:bodyPr>
            <a:normAutofit fontScale="77500" lnSpcReduction="20000"/>
          </a:bodyPr>
          <a:lstStyle/>
          <a:p>
            <a:pPr marL="0" indent="0">
              <a:buNone/>
            </a:pPr>
            <a:r>
              <a:rPr lang="en-US" sz="3800" b="1" dirty="0"/>
              <a:t>## Array =====================</a:t>
            </a:r>
          </a:p>
          <a:p>
            <a:pPr marL="0" indent="0">
              <a:buNone/>
            </a:pPr>
            <a:r>
              <a:rPr lang="en-US" dirty="0"/>
              <a:t># Give data, then dimensions (rows, columns, tables)</a:t>
            </a:r>
          </a:p>
          <a:p>
            <a:pPr marL="0" indent="0">
              <a:buNone/>
            </a:pPr>
            <a:r>
              <a:rPr lang="en-US" dirty="0">
                <a:solidFill>
                  <a:schemeClr val="accent1"/>
                </a:solidFill>
              </a:rPr>
              <a:t>a1 &lt;- array(c( 1:24), c(4, 3, 2))</a:t>
            </a:r>
          </a:p>
          <a:p>
            <a:pPr marL="0" indent="0">
              <a:buNone/>
            </a:pPr>
            <a:r>
              <a:rPr lang="en-US" dirty="0">
                <a:solidFill>
                  <a:schemeClr val="accent1"/>
                </a:solidFill>
              </a:rPr>
              <a:t>a1</a:t>
            </a:r>
          </a:p>
          <a:p>
            <a:endParaRPr lang="en-US" dirty="0"/>
          </a:p>
          <a:p>
            <a:pPr marL="0" indent="0">
              <a:buNone/>
            </a:pPr>
            <a:r>
              <a:rPr lang="en-US" sz="4000" b="1" dirty="0"/>
              <a:t>## List ======================</a:t>
            </a:r>
          </a:p>
          <a:p>
            <a:endParaRPr lang="en-US" dirty="0">
              <a:solidFill>
                <a:schemeClr val="accent1"/>
              </a:solidFill>
            </a:endParaRPr>
          </a:p>
          <a:p>
            <a:pPr marL="0" indent="0">
              <a:buNone/>
            </a:pPr>
            <a:r>
              <a:rPr lang="en-US" dirty="0">
                <a:solidFill>
                  <a:schemeClr val="accent1"/>
                </a:solidFill>
              </a:rPr>
              <a:t>o1 &lt;- c(1, 2, 3)</a:t>
            </a:r>
          </a:p>
          <a:p>
            <a:pPr marL="0" indent="0">
              <a:buNone/>
            </a:pPr>
            <a:r>
              <a:rPr lang="en-US" dirty="0">
                <a:solidFill>
                  <a:schemeClr val="accent1"/>
                </a:solidFill>
              </a:rPr>
              <a:t>o2 &lt;- c("a", "b", "c", "d") </a:t>
            </a:r>
          </a:p>
          <a:p>
            <a:pPr marL="0" indent="0">
              <a:buNone/>
            </a:pPr>
            <a:r>
              <a:rPr lang="en-US" dirty="0">
                <a:solidFill>
                  <a:schemeClr val="accent1"/>
                </a:solidFill>
              </a:rPr>
              <a:t>o3 &lt;- c(T, F, T, T, F)</a:t>
            </a:r>
          </a:p>
          <a:p>
            <a:pPr marL="0" indent="0">
              <a:buNone/>
            </a:pPr>
            <a:r>
              <a:rPr lang="en-US" dirty="0">
                <a:solidFill>
                  <a:schemeClr val="accent1"/>
                </a:solidFill>
              </a:rPr>
              <a:t>list1 &lt;- list(o1, o2, o3)</a:t>
            </a:r>
          </a:p>
          <a:p>
            <a:pPr marL="0" indent="0">
              <a:buNone/>
            </a:pPr>
            <a:r>
              <a:rPr lang="en-US" dirty="0">
                <a:solidFill>
                  <a:schemeClr val="accent1"/>
                </a:solidFill>
              </a:rPr>
              <a:t>list1</a:t>
            </a:r>
          </a:p>
          <a:p>
            <a:pPr marL="0" indent="0">
              <a:buNone/>
            </a:pPr>
            <a:r>
              <a:rPr lang="en-US" dirty="0">
                <a:solidFill>
                  <a:schemeClr val="accent1"/>
                </a:solidFill>
              </a:rPr>
              <a:t>list2 &lt;- list(o1, o2, o3, list1)  # Lists within lists!</a:t>
            </a:r>
          </a:p>
          <a:p>
            <a:pPr marL="0" indent="0">
              <a:buNone/>
            </a:pPr>
            <a:r>
              <a:rPr lang="en-US" dirty="0">
                <a:solidFill>
                  <a:schemeClr val="accent1"/>
                </a:solidFill>
              </a:rPr>
              <a:t>list2</a:t>
            </a:r>
          </a:p>
          <a:p>
            <a:pPr marL="0" indent="0">
              <a:buNone/>
            </a:pPr>
            <a:endParaRPr lang="en-US" dirty="0">
              <a:solidFill>
                <a:schemeClr val="accent1"/>
              </a:solidFill>
            </a:endParaRPr>
          </a:p>
        </p:txBody>
      </p:sp>
      <p:sp>
        <p:nvSpPr>
          <p:cNvPr id="4" name="Footer Placeholder 3">
            <a:extLst>
              <a:ext uri="{FF2B5EF4-FFF2-40B4-BE49-F238E27FC236}">
                <a16:creationId xmlns:a16="http://schemas.microsoft.com/office/drawing/2014/main" id="{C567E646-924C-5847-90FF-67B0918AAC57}"/>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71698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7578-0A80-2D48-83BA-1D9EA37457D8}"/>
              </a:ext>
            </a:extLst>
          </p:cNvPr>
          <p:cNvSpPr>
            <a:spLocks noGrp="1"/>
          </p:cNvSpPr>
          <p:nvPr>
            <p:ph type="title"/>
          </p:nvPr>
        </p:nvSpPr>
        <p:spPr>
          <a:xfrm>
            <a:off x="838200" y="-171449"/>
            <a:ext cx="10515600" cy="1862138"/>
          </a:xfrm>
        </p:spPr>
        <p:txBody>
          <a:bodyPr/>
          <a:lstStyle/>
          <a:p>
            <a:r>
              <a:rPr lang="en-US" b="1" dirty="0"/>
              <a:t>Data Structures</a:t>
            </a:r>
          </a:p>
        </p:txBody>
      </p:sp>
      <p:sp>
        <p:nvSpPr>
          <p:cNvPr id="3" name="Content Placeholder 2">
            <a:extLst>
              <a:ext uri="{FF2B5EF4-FFF2-40B4-BE49-F238E27FC236}">
                <a16:creationId xmlns:a16="http://schemas.microsoft.com/office/drawing/2014/main" id="{EAF35944-CAFC-454E-9261-DCAAB294413A}"/>
              </a:ext>
            </a:extLst>
          </p:cNvPr>
          <p:cNvSpPr>
            <a:spLocks noGrp="1"/>
          </p:cNvSpPr>
          <p:nvPr>
            <p:ph idx="1"/>
          </p:nvPr>
        </p:nvSpPr>
        <p:spPr>
          <a:xfrm>
            <a:off x="804861" y="1253330"/>
            <a:ext cx="10953751" cy="5103019"/>
          </a:xfrm>
        </p:spPr>
        <p:txBody>
          <a:bodyPr>
            <a:normAutofit fontScale="92500" lnSpcReduction="10000"/>
          </a:bodyPr>
          <a:lstStyle/>
          <a:p>
            <a:pPr marL="0" indent="0">
              <a:buNone/>
            </a:pPr>
            <a:r>
              <a:rPr lang="en-US" sz="3000" b="1" dirty="0"/>
              <a:t>## Data Frame ==============================================</a:t>
            </a:r>
          </a:p>
          <a:p>
            <a:pPr marL="0" indent="0">
              <a:buNone/>
            </a:pPr>
            <a:r>
              <a:rPr lang="en-US" dirty="0"/>
              <a:t>				# Can combine vectors of the same length</a:t>
            </a:r>
          </a:p>
          <a:p>
            <a:pPr marL="0" indent="0">
              <a:buNone/>
            </a:pPr>
            <a:r>
              <a:rPr lang="en-US" dirty="0" err="1">
                <a:solidFill>
                  <a:schemeClr val="accent1"/>
                </a:solidFill>
              </a:rPr>
              <a:t>vNumeric</a:t>
            </a:r>
            <a:r>
              <a:rPr lang="en-US" dirty="0">
                <a:solidFill>
                  <a:schemeClr val="accent1"/>
                </a:solidFill>
              </a:rPr>
              <a:t>   &lt;- c(1, 2, 3)</a:t>
            </a:r>
          </a:p>
          <a:p>
            <a:pPr marL="0" indent="0">
              <a:buNone/>
            </a:pPr>
            <a:r>
              <a:rPr lang="en-US" dirty="0" err="1">
                <a:solidFill>
                  <a:schemeClr val="accent1"/>
                </a:solidFill>
              </a:rPr>
              <a:t>vCharacter</a:t>
            </a:r>
            <a:r>
              <a:rPr lang="en-US" dirty="0">
                <a:solidFill>
                  <a:schemeClr val="accent1"/>
                </a:solidFill>
              </a:rPr>
              <a:t> &lt;- c("a", "b", "c")</a:t>
            </a:r>
          </a:p>
          <a:p>
            <a:pPr marL="0" indent="0">
              <a:buNone/>
            </a:pPr>
            <a:r>
              <a:rPr lang="en-US" dirty="0" err="1">
                <a:solidFill>
                  <a:schemeClr val="accent1"/>
                </a:solidFill>
              </a:rPr>
              <a:t>vLogical</a:t>
            </a:r>
            <a:r>
              <a:rPr lang="en-US" dirty="0">
                <a:solidFill>
                  <a:schemeClr val="accent1"/>
                </a:solidFill>
              </a:rPr>
              <a:t>   &lt;- c(T, F, T)</a:t>
            </a:r>
          </a:p>
          <a:p>
            <a:endParaRPr lang="en-US" dirty="0"/>
          </a:p>
          <a:p>
            <a:pPr marL="0" indent="0">
              <a:buNone/>
            </a:pPr>
            <a:r>
              <a:rPr lang="en-US" dirty="0">
                <a:solidFill>
                  <a:schemeClr val="accent1"/>
                </a:solidFill>
              </a:rPr>
              <a:t>df1 &lt;- </a:t>
            </a:r>
            <a:r>
              <a:rPr lang="en-US" dirty="0" err="1">
                <a:solidFill>
                  <a:schemeClr val="accent1"/>
                </a:solidFill>
              </a:rPr>
              <a:t>cbind</a:t>
            </a:r>
            <a:r>
              <a:rPr lang="en-US" dirty="0">
                <a:solidFill>
                  <a:schemeClr val="accent1"/>
                </a:solidFill>
              </a:rPr>
              <a:t>(</a:t>
            </a:r>
            <a:r>
              <a:rPr lang="en-US" dirty="0" err="1">
                <a:solidFill>
                  <a:schemeClr val="accent1"/>
                </a:solidFill>
              </a:rPr>
              <a:t>vNumeric</a:t>
            </a:r>
            <a:r>
              <a:rPr lang="en-US" dirty="0">
                <a:solidFill>
                  <a:schemeClr val="accent1"/>
                </a:solidFill>
              </a:rPr>
              <a:t>, </a:t>
            </a:r>
            <a:r>
              <a:rPr lang="en-US" dirty="0" err="1">
                <a:solidFill>
                  <a:schemeClr val="accent1"/>
                </a:solidFill>
              </a:rPr>
              <a:t>vCharacter</a:t>
            </a:r>
            <a:r>
              <a:rPr lang="en-US" dirty="0">
                <a:solidFill>
                  <a:schemeClr val="accent1"/>
                </a:solidFill>
              </a:rPr>
              <a:t>, </a:t>
            </a:r>
            <a:r>
              <a:rPr lang="en-US" dirty="0" err="1">
                <a:solidFill>
                  <a:schemeClr val="accent1"/>
                </a:solidFill>
              </a:rPr>
              <a:t>vLogical</a:t>
            </a:r>
            <a:r>
              <a:rPr lang="en-US" dirty="0">
                <a:solidFill>
                  <a:schemeClr val="accent1"/>
                </a:solidFill>
              </a:rPr>
              <a:t>)</a:t>
            </a:r>
          </a:p>
          <a:p>
            <a:pPr marL="0" indent="0">
              <a:buNone/>
            </a:pPr>
            <a:r>
              <a:rPr lang="en-US" dirty="0">
                <a:solidFill>
                  <a:schemeClr val="accent1"/>
                </a:solidFill>
              </a:rPr>
              <a:t>df1 				 </a:t>
            </a:r>
            <a:r>
              <a:rPr lang="en-US" dirty="0"/>
              <a:t># Coerces all values to most basic data type</a:t>
            </a:r>
          </a:p>
          <a:p>
            <a:endParaRPr lang="en-US" dirty="0"/>
          </a:p>
          <a:p>
            <a:pPr marL="0" indent="0">
              <a:buNone/>
            </a:pPr>
            <a:r>
              <a:rPr lang="en-US" dirty="0">
                <a:solidFill>
                  <a:schemeClr val="accent1"/>
                </a:solidFill>
              </a:rPr>
              <a:t>df2 &lt;- </a:t>
            </a:r>
            <a:r>
              <a:rPr lang="en-US" dirty="0" err="1">
                <a:solidFill>
                  <a:schemeClr val="accent1"/>
                </a:solidFill>
              </a:rPr>
              <a:t>as.data.frame</a:t>
            </a:r>
            <a:r>
              <a:rPr lang="en-US" dirty="0">
                <a:solidFill>
                  <a:schemeClr val="accent1"/>
                </a:solidFill>
              </a:rPr>
              <a:t>(</a:t>
            </a:r>
            <a:r>
              <a:rPr lang="en-US" dirty="0" err="1">
                <a:solidFill>
                  <a:schemeClr val="accent1"/>
                </a:solidFill>
              </a:rPr>
              <a:t>cbind</a:t>
            </a:r>
            <a:r>
              <a:rPr lang="en-US" dirty="0">
                <a:solidFill>
                  <a:schemeClr val="accent1"/>
                </a:solidFill>
              </a:rPr>
              <a:t>(</a:t>
            </a:r>
            <a:r>
              <a:rPr lang="en-US" dirty="0" err="1">
                <a:solidFill>
                  <a:schemeClr val="accent1"/>
                </a:solidFill>
              </a:rPr>
              <a:t>vNumeric</a:t>
            </a:r>
            <a:r>
              <a:rPr lang="en-US" dirty="0">
                <a:solidFill>
                  <a:schemeClr val="accent1"/>
                </a:solidFill>
              </a:rPr>
              <a:t>, </a:t>
            </a:r>
            <a:r>
              <a:rPr lang="en-US" dirty="0" err="1">
                <a:solidFill>
                  <a:schemeClr val="accent1"/>
                </a:solidFill>
              </a:rPr>
              <a:t>vCharacter</a:t>
            </a:r>
            <a:r>
              <a:rPr lang="en-US" dirty="0">
                <a:solidFill>
                  <a:schemeClr val="accent1"/>
                </a:solidFill>
              </a:rPr>
              <a:t>, </a:t>
            </a:r>
            <a:r>
              <a:rPr lang="en-US" dirty="0" err="1">
                <a:solidFill>
                  <a:schemeClr val="accent1"/>
                </a:solidFill>
              </a:rPr>
              <a:t>vLogical</a:t>
            </a:r>
            <a:r>
              <a:rPr lang="en-US" dirty="0">
                <a:solidFill>
                  <a:schemeClr val="accent1"/>
                </a:solidFill>
              </a:rPr>
              <a:t>))</a:t>
            </a:r>
          </a:p>
          <a:p>
            <a:pPr marL="0" indent="0">
              <a:buNone/>
            </a:pPr>
            <a:r>
              <a:rPr lang="en-US" dirty="0">
                <a:solidFill>
                  <a:schemeClr val="accent1"/>
                </a:solidFill>
              </a:rPr>
              <a:t>df2 			 </a:t>
            </a:r>
            <a:r>
              <a:rPr lang="en-US" dirty="0"/>
              <a:t># Makes a data frame with three different data types</a:t>
            </a:r>
          </a:p>
          <a:p>
            <a:endParaRPr lang="en-US" dirty="0"/>
          </a:p>
        </p:txBody>
      </p:sp>
      <p:sp>
        <p:nvSpPr>
          <p:cNvPr id="4" name="Footer Placeholder 3">
            <a:extLst>
              <a:ext uri="{FF2B5EF4-FFF2-40B4-BE49-F238E27FC236}">
                <a16:creationId xmlns:a16="http://schemas.microsoft.com/office/drawing/2014/main" id="{CF6C48DA-83C6-F641-9EEB-07FD932ED4BB}"/>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17963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76EBF-416F-654F-9A5B-9170DF6740F0}"/>
              </a:ext>
            </a:extLst>
          </p:cNvPr>
          <p:cNvSpPr>
            <a:spLocks noGrp="1"/>
          </p:cNvSpPr>
          <p:nvPr>
            <p:ph type="title"/>
          </p:nvPr>
        </p:nvSpPr>
        <p:spPr>
          <a:xfrm>
            <a:off x="838200" y="365125"/>
            <a:ext cx="10515600" cy="1460500"/>
          </a:xfrm>
        </p:spPr>
        <p:txBody>
          <a:bodyPr>
            <a:normAutofit fontScale="90000"/>
          </a:bodyPr>
          <a:lstStyle/>
          <a:p>
            <a:br>
              <a:rPr lang="en-US" b="1" dirty="0"/>
            </a:br>
            <a:r>
              <a:rPr lang="en-US" b="1" dirty="0"/>
              <a:t>Statistical applications </a:t>
            </a:r>
            <a:r>
              <a:rPr lang="en-US" dirty="0"/>
              <a:t>– beyond summaries and basic graphs towards data exploration and modelling</a:t>
            </a:r>
            <a:br>
              <a:rPr lang="en-US" dirty="0"/>
            </a:br>
            <a:endParaRPr lang="en-US" dirty="0"/>
          </a:p>
        </p:txBody>
      </p:sp>
      <p:sp>
        <p:nvSpPr>
          <p:cNvPr id="3" name="Content Placeholder 2">
            <a:extLst>
              <a:ext uri="{FF2B5EF4-FFF2-40B4-BE49-F238E27FC236}">
                <a16:creationId xmlns:a16="http://schemas.microsoft.com/office/drawing/2014/main" id="{237954CA-A93D-7940-805F-BD65A83F6D15}"/>
              </a:ext>
            </a:extLst>
          </p:cNvPr>
          <p:cNvSpPr>
            <a:spLocks noGrp="1"/>
          </p:cNvSpPr>
          <p:nvPr>
            <p:ph idx="1"/>
          </p:nvPr>
        </p:nvSpPr>
        <p:spPr/>
        <p:txBody>
          <a:bodyPr>
            <a:normAutofit fontScale="77500" lnSpcReduction="20000"/>
          </a:bodyPr>
          <a:lstStyle/>
          <a:p>
            <a:endParaRPr lang="en-US" dirty="0"/>
          </a:p>
          <a:p>
            <a:r>
              <a:rPr lang="en-US" dirty="0"/>
              <a:t>SPSS</a:t>
            </a:r>
          </a:p>
          <a:p>
            <a:r>
              <a:rPr lang="en-US" dirty="0"/>
              <a:t>SAS  </a:t>
            </a:r>
          </a:p>
          <a:p>
            <a:r>
              <a:rPr lang="en-US" dirty="0" err="1"/>
              <a:t>jamovi</a:t>
            </a:r>
            <a:endParaRPr lang="en-US" dirty="0"/>
          </a:p>
          <a:p>
            <a:pPr marL="0" indent="0">
              <a:buNone/>
            </a:pPr>
            <a:endParaRPr lang="en-US" sz="4400" b="1" dirty="0">
              <a:latin typeface="+mj-lt"/>
            </a:endParaRPr>
          </a:p>
          <a:p>
            <a:pPr marL="0" indent="0">
              <a:buNone/>
            </a:pPr>
            <a:r>
              <a:rPr lang="en-US" sz="4400" b="1" dirty="0">
                <a:latin typeface="+mj-lt"/>
              </a:rPr>
              <a:t>Data Oriented Programming languages </a:t>
            </a:r>
            <a:r>
              <a:rPr lang="en-US" sz="4400" dirty="0">
                <a:latin typeface="+mj-lt"/>
              </a:rPr>
              <a:t>–towards analyzing data to address the questions that matter to you </a:t>
            </a:r>
          </a:p>
          <a:p>
            <a:endParaRPr lang="en-US" dirty="0"/>
          </a:p>
          <a:p>
            <a:r>
              <a:rPr lang="en-US" dirty="0"/>
              <a:t>Python</a:t>
            </a:r>
          </a:p>
          <a:p>
            <a:r>
              <a:rPr lang="en-US" dirty="0"/>
              <a:t>Julia</a:t>
            </a:r>
          </a:p>
          <a:p>
            <a:r>
              <a:rPr lang="en-US" dirty="0"/>
              <a:t>R</a:t>
            </a:r>
          </a:p>
          <a:p>
            <a:endParaRPr lang="en-US" dirty="0"/>
          </a:p>
        </p:txBody>
      </p:sp>
      <p:sp>
        <p:nvSpPr>
          <p:cNvPr id="4" name="Footer Placeholder 3">
            <a:extLst>
              <a:ext uri="{FF2B5EF4-FFF2-40B4-BE49-F238E27FC236}">
                <a16:creationId xmlns:a16="http://schemas.microsoft.com/office/drawing/2014/main" id="{68D9962F-111C-1B46-8A58-BBFA2B79CB6E}"/>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493103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2BF5B-3D2D-944E-9B23-9E9CB066F977}"/>
              </a:ext>
            </a:extLst>
          </p:cNvPr>
          <p:cNvSpPr>
            <a:spLocks noGrp="1"/>
          </p:cNvSpPr>
          <p:nvPr>
            <p:ph type="title"/>
          </p:nvPr>
        </p:nvSpPr>
        <p:spPr>
          <a:xfrm>
            <a:off x="838200" y="136525"/>
            <a:ext cx="10515600" cy="1554163"/>
          </a:xfrm>
        </p:spPr>
        <p:txBody>
          <a:bodyPr/>
          <a:lstStyle/>
          <a:p>
            <a:r>
              <a:rPr lang="en-US" b="1" dirty="0"/>
              <a:t>Coercing types</a:t>
            </a:r>
          </a:p>
        </p:txBody>
      </p:sp>
      <p:sp>
        <p:nvSpPr>
          <p:cNvPr id="3" name="Content Placeholder 2">
            <a:extLst>
              <a:ext uri="{FF2B5EF4-FFF2-40B4-BE49-F238E27FC236}">
                <a16:creationId xmlns:a16="http://schemas.microsoft.com/office/drawing/2014/main" id="{2E95AA6B-3502-D74F-93B9-8E6860F5B859}"/>
              </a:ext>
            </a:extLst>
          </p:cNvPr>
          <p:cNvSpPr>
            <a:spLocks noGrp="1"/>
          </p:cNvSpPr>
          <p:nvPr>
            <p:ph idx="1"/>
          </p:nvPr>
        </p:nvSpPr>
        <p:spPr>
          <a:xfrm>
            <a:off x="838200" y="1400175"/>
            <a:ext cx="10515600" cy="4776788"/>
          </a:xfrm>
        </p:spPr>
        <p:txBody>
          <a:bodyPr>
            <a:normAutofit fontScale="77500" lnSpcReduction="20000"/>
          </a:bodyPr>
          <a:lstStyle/>
          <a:p>
            <a:pPr marL="0" indent="0">
              <a:buNone/>
            </a:pPr>
            <a:r>
              <a:rPr lang="en-US" b="1" dirty="0"/>
              <a:t>## Automatic Coercion ======================================</a:t>
            </a:r>
          </a:p>
          <a:p>
            <a:pPr marL="0" indent="0">
              <a:buNone/>
            </a:pPr>
            <a:r>
              <a:rPr lang="en-US" dirty="0"/>
              <a:t># Goes to "least restrictive" data type</a:t>
            </a:r>
          </a:p>
          <a:p>
            <a:endParaRPr lang="en-US" dirty="0">
              <a:solidFill>
                <a:schemeClr val="accent1"/>
              </a:solidFill>
            </a:endParaRPr>
          </a:p>
          <a:p>
            <a:pPr marL="0" indent="0">
              <a:buNone/>
            </a:pPr>
            <a:r>
              <a:rPr lang="en-US" dirty="0">
                <a:solidFill>
                  <a:schemeClr val="accent1"/>
                </a:solidFill>
              </a:rPr>
              <a:t>(coerce1 &lt;- c(1, "b", TRUE))</a:t>
            </a:r>
          </a:p>
          <a:p>
            <a:pPr marL="0" indent="0">
              <a:buNone/>
            </a:pPr>
            <a:r>
              <a:rPr lang="en-US" dirty="0" err="1">
                <a:solidFill>
                  <a:schemeClr val="accent1"/>
                </a:solidFill>
              </a:rPr>
              <a:t>typeof</a:t>
            </a:r>
            <a:r>
              <a:rPr lang="en-US" dirty="0">
                <a:solidFill>
                  <a:schemeClr val="accent1"/>
                </a:solidFill>
              </a:rPr>
              <a:t>(coerce1)</a:t>
            </a:r>
          </a:p>
          <a:p>
            <a:endParaRPr lang="en-US" b="1" dirty="0"/>
          </a:p>
          <a:p>
            <a:pPr marL="0" indent="0">
              <a:buNone/>
            </a:pPr>
            <a:r>
              <a:rPr lang="en-US" b="1" dirty="0"/>
              <a:t>## Coerce Numeric to Integer ===============================</a:t>
            </a:r>
          </a:p>
          <a:p>
            <a:endParaRPr lang="en-US" dirty="0">
              <a:solidFill>
                <a:schemeClr val="accent1"/>
              </a:solidFill>
            </a:endParaRPr>
          </a:p>
          <a:p>
            <a:pPr marL="0" indent="0">
              <a:buNone/>
            </a:pPr>
            <a:r>
              <a:rPr lang="en-US" dirty="0">
                <a:solidFill>
                  <a:schemeClr val="accent1"/>
                </a:solidFill>
              </a:rPr>
              <a:t>(coerce2 &lt;- 5)</a:t>
            </a:r>
          </a:p>
          <a:p>
            <a:pPr marL="0" indent="0">
              <a:buNone/>
            </a:pPr>
            <a:r>
              <a:rPr lang="en-US" dirty="0" err="1">
                <a:solidFill>
                  <a:schemeClr val="accent1"/>
                </a:solidFill>
              </a:rPr>
              <a:t>typeof</a:t>
            </a:r>
            <a:r>
              <a:rPr lang="en-US" dirty="0">
                <a:solidFill>
                  <a:schemeClr val="accent1"/>
                </a:solidFill>
              </a:rPr>
              <a:t>(coerce2)</a:t>
            </a:r>
          </a:p>
          <a:p>
            <a:endParaRPr lang="en-US" dirty="0">
              <a:solidFill>
                <a:schemeClr val="accent1"/>
              </a:solidFill>
            </a:endParaRPr>
          </a:p>
          <a:p>
            <a:pPr marL="0" indent="0">
              <a:buNone/>
            </a:pPr>
            <a:r>
              <a:rPr lang="en-US" dirty="0">
                <a:solidFill>
                  <a:schemeClr val="accent1"/>
                </a:solidFill>
              </a:rPr>
              <a:t>(coerce3 &lt;- </a:t>
            </a:r>
            <a:r>
              <a:rPr lang="en-US" dirty="0" err="1">
                <a:solidFill>
                  <a:schemeClr val="accent1"/>
                </a:solidFill>
              </a:rPr>
              <a:t>as.integer</a:t>
            </a:r>
            <a:r>
              <a:rPr lang="en-US" dirty="0">
                <a:solidFill>
                  <a:schemeClr val="accent1"/>
                </a:solidFill>
              </a:rPr>
              <a:t>(5))</a:t>
            </a:r>
          </a:p>
          <a:p>
            <a:pPr marL="0" indent="0">
              <a:buNone/>
            </a:pPr>
            <a:r>
              <a:rPr lang="en-US" dirty="0" err="1">
                <a:solidFill>
                  <a:schemeClr val="accent1"/>
                </a:solidFill>
              </a:rPr>
              <a:t>typeof</a:t>
            </a:r>
            <a:r>
              <a:rPr lang="en-US" dirty="0">
                <a:solidFill>
                  <a:schemeClr val="accent1"/>
                </a:solidFill>
              </a:rPr>
              <a:t>(coerce3)</a:t>
            </a:r>
          </a:p>
        </p:txBody>
      </p:sp>
      <p:sp>
        <p:nvSpPr>
          <p:cNvPr id="4" name="Footer Placeholder 3">
            <a:extLst>
              <a:ext uri="{FF2B5EF4-FFF2-40B4-BE49-F238E27FC236}">
                <a16:creationId xmlns:a16="http://schemas.microsoft.com/office/drawing/2014/main" id="{92C1B7E5-CA70-D845-8536-2756A5C5A974}"/>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66053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1534-70C4-CA4F-9366-F1B44029904A}"/>
              </a:ext>
            </a:extLst>
          </p:cNvPr>
          <p:cNvSpPr>
            <a:spLocks noGrp="1"/>
          </p:cNvSpPr>
          <p:nvPr>
            <p:ph type="title"/>
          </p:nvPr>
        </p:nvSpPr>
        <p:spPr>
          <a:xfrm>
            <a:off x="838200" y="1"/>
            <a:ext cx="10515600" cy="1690688"/>
          </a:xfrm>
        </p:spPr>
        <p:txBody>
          <a:bodyPr/>
          <a:lstStyle/>
          <a:p>
            <a:r>
              <a:rPr lang="en-US" b="1" dirty="0"/>
              <a:t>Coercing types</a:t>
            </a:r>
          </a:p>
        </p:txBody>
      </p:sp>
      <p:sp>
        <p:nvSpPr>
          <p:cNvPr id="3" name="Content Placeholder 2">
            <a:extLst>
              <a:ext uri="{FF2B5EF4-FFF2-40B4-BE49-F238E27FC236}">
                <a16:creationId xmlns:a16="http://schemas.microsoft.com/office/drawing/2014/main" id="{9FD6A190-3890-D444-BCEB-0CD031614E6F}"/>
              </a:ext>
            </a:extLst>
          </p:cNvPr>
          <p:cNvSpPr>
            <a:spLocks noGrp="1"/>
          </p:cNvSpPr>
          <p:nvPr>
            <p:ph idx="1"/>
          </p:nvPr>
        </p:nvSpPr>
        <p:spPr>
          <a:xfrm>
            <a:off x="838200" y="1128714"/>
            <a:ext cx="10934700" cy="5227636"/>
          </a:xfrm>
        </p:spPr>
        <p:txBody>
          <a:bodyPr>
            <a:normAutofit fontScale="70000" lnSpcReduction="20000"/>
          </a:bodyPr>
          <a:lstStyle/>
          <a:p>
            <a:pPr marL="0" indent="0">
              <a:buNone/>
            </a:pPr>
            <a:r>
              <a:rPr lang="en-US" sz="4000" b="1" dirty="0"/>
              <a:t>## Coerce Character to Numeric =============================</a:t>
            </a:r>
          </a:p>
          <a:p>
            <a:endParaRPr lang="en-US" dirty="0"/>
          </a:p>
          <a:p>
            <a:pPr marL="0" indent="0">
              <a:buNone/>
            </a:pPr>
            <a:r>
              <a:rPr lang="en-US" dirty="0">
                <a:solidFill>
                  <a:schemeClr val="accent1"/>
                </a:solidFill>
              </a:rPr>
              <a:t>(coerce4 &lt;- c("1", "2", "3"))</a:t>
            </a:r>
          </a:p>
          <a:p>
            <a:pPr marL="0" indent="0">
              <a:buNone/>
            </a:pPr>
            <a:r>
              <a:rPr lang="en-US" dirty="0" err="1">
                <a:solidFill>
                  <a:schemeClr val="accent1"/>
                </a:solidFill>
              </a:rPr>
              <a:t>typeof</a:t>
            </a:r>
            <a:r>
              <a:rPr lang="en-US" dirty="0">
                <a:solidFill>
                  <a:schemeClr val="accent1"/>
                </a:solidFill>
              </a:rPr>
              <a:t>(coerce4)</a:t>
            </a:r>
          </a:p>
          <a:p>
            <a:endParaRPr lang="en-US" dirty="0">
              <a:solidFill>
                <a:schemeClr val="accent1"/>
              </a:solidFill>
            </a:endParaRPr>
          </a:p>
          <a:p>
            <a:pPr marL="0" indent="0">
              <a:buNone/>
            </a:pPr>
            <a:r>
              <a:rPr lang="en-US" dirty="0">
                <a:solidFill>
                  <a:schemeClr val="accent1"/>
                </a:solidFill>
              </a:rPr>
              <a:t>(coerce5 &lt;- </a:t>
            </a:r>
            <a:r>
              <a:rPr lang="en-US" dirty="0" err="1">
                <a:solidFill>
                  <a:schemeClr val="accent1"/>
                </a:solidFill>
              </a:rPr>
              <a:t>as.numeric</a:t>
            </a:r>
            <a:r>
              <a:rPr lang="en-US" dirty="0">
                <a:solidFill>
                  <a:schemeClr val="accent1"/>
                </a:solidFill>
              </a:rPr>
              <a:t>(c("1", "2", "3")))</a:t>
            </a:r>
          </a:p>
          <a:p>
            <a:pPr marL="0" indent="0">
              <a:buNone/>
            </a:pPr>
            <a:r>
              <a:rPr lang="en-US" dirty="0" err="1">
                <a:solidFill>
                  <a:schemeClr val="accent1"/>
                </a:solidFill>
              </a:rPr>
              <a:t>typeof</a:t>
            </a:r>
            <a:r>
              <a:rPr lang="en-US" dirty="0">
                <a:solidFill>
                  <a:schemeClr val="accent1"/>
                </a:solidFill>
              </a:rPr>
              <a:t>(coerce5)</a:t>
            </a:r>
          </a:p>
          <a:p>
            <a:endParaRPr lang="en-US" sz="4000" b="1" dirty="0"/>
          </a:p>
          <a:p>
            <a:pPr marL="0" indent="0">
              <a:buNone/>
            </a:pPr>
            <a:r>
              <a:rPr lang="en-US" sz="4000" b="1" dirty="0"/>
              <a:t>## Coerce Matrix to Data Frame =============================</a:t>
            </a:r>
          </a:p>
          <a:p>
            <a:endParaRPr lang="en-US" dirty="0">
              <a:solidFill>
                <a:schemeClr val="accent1"/>
              </a:solidFill>
            </a:endParaRPr>
          </a:p>
          <a:p>
            <a:pPr marL="0" indent="0">
              <a:buNone/>
            </a:pPr>
            <a:r>
              <a:rPr lang="en-US" dirty="0">
                <a:solidFill>
                  <a:schemeClr val="accent1"/>
                </a:solidFill>
              </a:rPr>
              <a:t>(coerce6 &lt;- matrix(1:9, </a:t>
            </a:r>
            <a:r>
              <a:rPr lang="en-US" dirty="0" err="1">
                <a:solidFill>
                  <a:schemeClr val="accent1"/>
                </a:solidFill>
              </a:rPr>
              <a:t>nrow</a:t>
            </a:r>
            <a:r>
              <a:rPr lang="en-US" dirty="0">
                <a:solidFill>
                  <a:schemeClr val="accent1"/>
                </a:solidFill>
              </a:rPr>
              <a:t>= 3))</a:t>
            </a:r>
          </a:p>
          <a:p>
            <a:pPr marL="0" indent="0">
              <a:buNone/>
            </a:pPr>
            <a:r>
              <a:rPr lang="en-US" dirty="0" err="1">
                <a:solidFill>
                  <a:schemeClr val="accent1"/>
                </a:solidFill>
              </a:rPr>
              <a:t>is.matrix</a:t>
            </a:r>
            <a:r>
              <a:rPr lang="en-US" dirty="0">
                <a:solidFill>
                  <a:schemeClr val="accent1"/>
                </a:solidFill>
              </a:rPr>
              <a:t>(coerce6)</a:t>
            </a:r>
          </a:p>
          <a:p>
            <a:pPr marL="0" indent="0">
              <a:buNone/>
            </a:pPr>
            <a:r>
              <a:rPr lang="en-US" dirty="0">
                <a:solidFill>
                  <a:schemeClr val="accent1"/>
                </a:solidFill>
              </a:rPr>
              <a:t>(coerce7 &lt;- </a:t>
            </a:r>
            <a:r>
              <a:rPr lang="en-US" dirty="0" err="1">
                <a:solidFill>
                  <a:schemeClr val="accent1"/>
                </a:solidFill>
              </a:rPr>
              <a:t>as.data.frame</a:t>
            </a:r>
            <a:r>
              <a:rPr lang="en-US" dirty="0">
                <a:solidFill>
                  <a:schemeClr val="accent1"/>
                </a:solidFill>
              </a:rPr>
              <a:t>(matrix(1:9, </a:t>
            </a:r>
            <a:r>
              <a:rPr lang="en-US" dirty="0" err="1">
                <a:solidFill>
                  <a:schemeClr val="accent1"/>
                </a:solidFill>
              </a:rPr>
              <a:t>nrow</a:t>
            </a:r>
            <a:r>
              <a:rPr lang="en-US" dirty="0">
                <a:solidFill>
                  <a:schemeClr val="accent1"/>
                </a:solidFill>
              </a:rPr>
              <a:t>= 3)))</a:t>
            </a:r>
          </a:p>
          <a:p>
            <a:pPr marL="0" indent="0">
              <a:buNone/>
            </a:pPr>
            <a:r>
              <a:rPr lang="en-US" dirty="0" err="1">
                <a:solidFill>
                  <a:schemeClr val="accent1"/>
                </a:solidFill>
              </a:rPr>
              <a:t>is.data.frame</a:t>
            </a:r>
            <a:r>
              <a:rPr lang="en-US" dirty="0">
                <a:solidFill>
                  <a:schemeClr val="accent1"/>
                </a:solidFill>
              </a:rPr>
              <a:t>(coerce7)</a:t>
            </a:r>
          </a:p>
        </p:txBody>
      </p:sp>
      <p:sp>
        <p:nvSpPr>
          <p:cNvPr id="4" name="Footer Placeholder 3">
            <a:extLst>
              <a:ext uri="{FF2B5EF4-FFF2-40B4-BE49-F238E27FC236}">
                <a16:creationId xmlns:a16="http://schemas.microsoft.com/office/drawing/2014/main" id="{E1F859E4-8E96-FD41-B3CC-0DC891DCADB7}"/>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9230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8CF30-40A4-1C4F-9E06-AD21DFE0F4C9}"/>
              </a:ext>
            </a:extLst>
          </p:cNvPr>
          <p:cNvSpPr>
            <a:spLocks noGrp="1"/>
          </p:cNvSpPr>
          <p:nvPr>
            <p:ph type="title"/>
          </p:nvPr>
        </p:nvSpPr>
        <p:spPr>
          <a:xfrm>
            <a:off x="630509" y="-128587"/>
            <a:ext cx="10723291" cy="1819276"/>
          </a:xfrm>
        </p:spPr>
        <p:txBody>
          <a:bodyPr/>
          <a:lstStyle/>
          <a:p>
            <a:r>
              <a:rPr lang="en-US" b="1" dirty="0"/>
              <a:t>R essentials </a:t>
            </a:r>
          </a:p>
        </p:txBody>
      </p:sp>
      <p:pic>
        <p:nvPicPr>
          <p:cNvPr id="6" name="Content Placeholder 5" descr="A screenshot of a cell phone&#10;&#10;Description automatically generated">
            <a:extLst>
              <a:ext uri="{FF2B5EF4-FFF2-40B4-BE49-F238E27FC236}">
                <a16:creationId xmlns:a16="http://schemas.microsoft.com/office/drawing/2014/main" id="{DA198723-3A03-2846-81B5-1BD5408644BD}"/>
              </a:ext>
            </a:extLst>
          </p:cNvPr>
          <p:cNvPicPr>
            <a:picLocks noGrp="1" noChangeAspect="1"/>
          </p:cNvPicPr>
          <p:nvPr>
            <p:ph idx="1"/>
          </p:nvPr>
        </p:nvPicPr>
        <p:blipFill>
          <a:blip r:embed="rId2"/>
          <a:stretch>
            <a:fillRect/>
          </a:stretch>
        </p:blipFill>
        <p:spPr>
          <a:xfrm>
            <a:off x="838200" y="1355627"/>
            <a:ext cx="10723291" cy="5000724"/>
          </a:xfrm>
        </p:spPr>
      </p:pic>
      <p:sp>
        <p:nvSpPr>
          <p:cNvPr id="4" name="Footer Placeholder 3">
            <a:extLst>
              <a:ext uri="{FF2B5EF4-FFF2-40B4-BE49-F238E27FC236}">
                <a16:creationId xmlns:a16="http://schemas.microsoft.com/office/drawing/2014/main" id="{B58CC8C1-57F9-BF46-BE05-B5C70088200E}"/>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82867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F175-48C1-BD4F-A501-5A5C766C9B81}"/>
              </a:ext>
            </a:extLst>
          </p:cNvPr>
          <p:cNvSpPr>
            <a:spLocks noGrp="1"/>
          </p:cNvSpPr>
          <p:nvPr>
            <p:ph type="title"/>
          </p:nvPr>
        </p:nvSpPr>
        <p:spPr>
          <a:xfrm>
            <a:off x="733425" y="-471487"/>
            <a:ext cx="10620375" cy="2162176"/>
          </a:xfrm>
        </p:spPr>
        <p:txBody>
          <a:bodyPr/>
          <a:lstStyle/>
          <a:p>
            <a:r>
              <a:rPr lang="en-US" b="1" dirty="0"/>
              <a:t>Useful R packages</a:t>
            </a:r>
          </a:p>
        </p:txBody>
      </p:sp>
      <p:sp>
        <p:nvSpPr>
          <p:cNvPr id="3" name="Content Placeholder 2">
            <a:extLst>
              <a:ext uri="{FF2B5EF4-FFF2-40B4-BE49-F238E27FC236}">
                <a16:creationId xmlns:a16="http://schemas.microsoft.com/office/drawing/2014/main" id="{58A74E4C-D8D3-424C-9D03-CC4FE787FF31}"/>
              </a:ext>
            </a:extLst>
          </p:cNvPr>
          <p:cNvSpPr>
            <a:spLocks noGrp="1"/>
          </p:cNvSpPr>
          <p:nvPr>
            <p:ph idx="1"/>
          </p:nvPr>
        </p:nvSpPr>
        <p:spPr>
          <a:xfrm>
            <a:off x="838199" y="928688"/>
            <a:ext cx="10620375" cy="5248275"/>
          </a:xfrm>
        </p:spPr>
        <p:txBody>
          <a:bodyPr>
            <a:normAutofit/>
          </a:bodyPr>
          <a:lstStyle/>
          <a:p>
            <a:pPr marL="0" indent="0">
              <a:buNone/>
            </a:pPr>
            <a:r>
              <a:rPr lang="en-US" dirty="0"/>
              <a:t>Install packages: </a:t>
            </a:r>
            <a:r>
              <a:rPr lang="en-US" dirty="0" err="1">
                <a:solidFill>
                  <a:schemeClr val="accent1"/>
                </a:solidFill>
              </a:rPr>
              <a:t>install.packages</a:t>
            </a:r>
            <a:r>
              <a:rPr lang="en-US" dirty="0">
                <a:solidFill>
                  <a:schemeClr val="accent1"/>
                </a:solidFill>
              </a:rPr>
              <a:t> (“</a:t>
            </a:r>
            <a:r>
              <a:rPr lang="en-US" dirty="0" err="1">
                <a:solidFill>
                  <a:schemeClr val="accent1"/>
                </a:solidFill>
              </a:rPr>
              <a:t>readr</a:t>
            </a:r>
            <a:r>
              <a:rPr lang="en-US" dirty="0">
                <a:solidFill>
                  <a:schemeClr val="accent1"/>
                </a:solidFill>
              </a:rPr>
              <a:t>”, ”</a:t>
            </a:r>
            <a:r>
              <a:rPr lang="en-US" dirty="0" err="1">
                <a:solidFill>
                  <a:schemeClr val="accent1"/>
                </a:solidFill>
              </a:rPr>
              <a:t>ggplot</a:t>
            </a:r>
            <a:r>
              <a:rPr lang="en-US" dirty="0">
                <a:solidFill>
                  <a:schemeClr val="accent1"/>
                </a:solidFill>
              </a:rPr>
              <a:t>”, ”</a:t>
            </a:r>
            <a:r>
              <a:rPr lang="en-US" dirty="0" err="1">
                <a:solidFill>
                  <a:schemeClr val="accent1"/>
                </a:solidFill>
              </a:rPr>
              <a:t>dplyr</a:t>
            </a:r>
            <a:r>
              <a:rPr lang="en-US" dirty="0">
                <a:solidFill>
                  <a:schemeClr val="accent1"/>
                </a:solidFill>
              </a:rPr>
              <a:t>”, ”caret”)</a:t>
            </a:r>
          </a:p>
          <a:p>
            <a:pPr marL="0" indent="0">
              <a:buNone/>
            </a:pPr>
            <a:r>
              <a:rPr lang="en-US" dirty="0"/>
              <a:t>Load packages</a:t>
            </a:r>
            <a:r>
              <a:rPr lang="en-US" dirty="0">
                <a:solidFill>
                  <a:schemeClr val="accent1"/>
                </a:solidFill>
              </a:rPr>
              <a:t>:  library(</a:t>
            </a:r>
            <a:r>
              <a:rPr lang="en-US" dirty="0" err="1">
                <a:solidFill>
                  <a:schemeClr val="accent1"/>
                </a:solidFill>
              </a:rPr>
              <a:t>package_name</a:t>
            </a:r>
            <a:r>
              <a:rPr lang="en-US" dirty="0">
                <a:solidFill>
                  <a:schemeClr val="accent1"/>
                </a:solidFill>
              </a:rPr>
              <a:t>)</a:t>
            </a:r>
          </a:p>
          <a:p>
            <a:endParaRPr lang="en-US" dirty="0"/>
          </a:p>
          <a:p>
            <a:endParaRPr lang="en-US" dirty="0"/>
          </a:p>
        </p:txBody>
      </p:sp>
      <p:sp>
        <p:nvSpPr>
          <p:cNvPr id="4" name="Footer Placeholder 3">
            <a:extLst>
              <a:ext uri="{FF2B5EF4-FFF2-40B4-BE49-F238E27FC236}">
                <a16:creationId xmlns:a16="http://schemas.microsoft.com/office/drawing/2014/main" id="{F6424FF2-DD63-F64C-B92B-6D6BCBB77457}"/>
              </a:ext>
            </a:extLst>
          </p:cNvPr>
          <p:cNvSpPr>
            <a:spLocks noGrp="1"/>
          </p:cNvSpPr>
          <p:nvPr>
            <p:ph type="ftr" sz="quarter" idx="11"/>
          </p:nvPr>
        </p:nvSpPr>
        <p:spPr/>
        <p:txBody>
          <a:bodyPr/>
          <a:lstStyle/>
          <a:p>
            <a:r>
              <a:rPr lang="en-US"/>
              <a:t>Overview of Data Science</a:t>
            </a:r>
          </a:p>
        </p:txBody>
      </p:sp>
      <p:pic>
        <p:nvPicPr>
          <p:cNvPr id="8" name="Picture 7" descr="A picture containing road&#10;&#10;Description automatically generated">
            <a:extLst>
              <a:ext uri="{FF2B5EF4-FFF2-40B4-BE49-F238E27FC236}">
                <a16:creationId xmlns:a16="http://schemas.microsoft.com/office/drawing/2014/main" id="{665BA4BF-2927-674A-BE51-97A20CB1A151}"/>
              </a:ext>
            </a:extLst>
          </p:cNvPr>
          <p:cNvPicPr>
            <a:picLocks noChangeAspect="1"/>
          </p:cNvPicPr>
          <p:nvPr/>
        </p:nvPicPr>
        <p:blipFill>
          <a:blip r:embed="rId2"/>
          <a:stretch>
            <a:fillRect/>
          </a:stretch>
        </p:blipFill>
        <p:spPr>
          <a:xfrm>
            <a:off x="1581150" y="2126672"/>
            <a:ext cx="8848726" cy="4323810"/>
          </a:xfrm>
          <a:prstGeom prst="rect">
            <a:avLst/>
          </a:prstGeom>
        </p:spPr>
      </p:pic>
    </p:spTree>
    <p:extLst>
      <p:ext uri="{BB962C8B-B14F-4D97-AF65-F5344CB8AC3E}">
        <p14:creationId xmlns:p14="http://schemas.microsoft.com/office/powerpoint/2010/main" val="3415745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B23B6-A7A5-B947-A9DA-00B0E2425E28}"/>
              </a:ext>
            </a:extLst>
          </p:cNvPr>
          <p:cNvSpPr>
            <a:spLocks noGrp="1"/>
          </p:cNvSpPr>
          <p:nvPr>
            <p:ph type="title"/>
          </p:nvPr>
        </p:nvSpPr>
        <p:spPr>
          <a:xfrm>
            <a:off x="595313" y="136525"/>
            <a:ext cx="10515600" cy="1325563"/>
          </a:xfrm>
        </p:spPr>
        <p:txBody>
          <a:bodyPr/>
          <a:lstStyle/>
          <a:p>
            <a:r>
              <a:rPr lang="en-US" b="1" dirty="0"/>
              <a:t>Installing and loading packages</a:t>
            </a:r>
          </a:p>
        </p:txBody>
      </p:sp>
      <p:sp>
        <p:nvSpPr>
          <p:cNvPr id="3" name="Content Placeholder 2">
            <a:extLst>
              <a:ext uri="{FF2B5EF4-FFF2-40B4-BE49-F238E27FC236}">
                <a16:creationId xmlns:a16="http://schemas.microsoft.com/office/drawing/2014/main" id="{D68C827D-E8CF-7F48-BB23-058A874737F7}"/>
              </a:ext>
            </a:extLst>
          </p:cNvPr>
          <p:cNvSpPr>
            <a:spLocks noGrp="1"/>
          </p:cNvSpPr>
          <p:nvPr>
            <p:ph idx="1"/>
          </p:nvPr>
        </p:nvSpPr>
        <p:spPr>
          <a:xfrm>
            <a:off x="614363" y="1385888"/>
            <a:ext cx="10739437" cy="4791075"/>
          </a:xfrm>
        </p:spPr>
        <p:txBody>
          <a:bodyPr>
            <a:noAutofit/>
          </a:bodyPr>
          <a:lstStyle/>
          <a:p>
            <a:pPr marL="0" indent="0">
              <a:buNone/>
            </a:pPr>
            <a:r>
              <a:rPr lang="en-US" sz="2400" dirty="0"/>
              <a:t>	# Install </a:t>
            </a:r>
            <a:r>
              <a:rPr lang="en-US" sz="2400" dirty="0" err="1"/>
              <a:t>pacman</a:t>
            </a:r>
            <a:r>
              <a:rPr lang="en-US" sz="2400" dirty="0"/>
              <a:t> ("package manager") if needed</a:t>
            </a:r>
          </a:p>
          <a:p>
            <a:pPr marL="0" indent="0">
              <a:buNone/>
            </a:pPr>
            <a:r>
              <a:rPr lang="en-US" sz="2400" dirty="0">
                <a:solidFill>
                  <a:schemeClr val="accent1"/>
                </a:solidFill>
              </a:rPr>
              <a:t>if (!require("</a:t>
            </a:r>
            <a:r>
              <a:rPr lang="en-US" sz="2400" dirty="0" err="1">
                <a:solidFill>
                  <a:schemeClr val="accent1"/>
                </a:solidFill>
              </a:rPr>
              <a:t>pacman</a:t>
            </a:r>
            <a:r>
              <a:rPr lang="en-US" sz="2400" dirty="0">
                <a:solidFill>
                  <a:schemeClr val="accent1"/>
                </a:solidFill>
              </a:rPr>
              <a:t>")) </a:t>
            </a:r>
            <a:r>
              <a:rPr lang="en-US" sz="2400" dirty="0" err="1">
                <a:solidFill>
                  <a:schemeClr val="accent1"/>
                </a:solidFill>
              </a:rPr>
              <a:t>install.packages</a:t>
            </a:r>
            <a:r>
              <a:rPr lang="en-US" sz="2400" dirty="0">
                <a:solidFill>
                  <a:schemeClr val="accent1"/>
                </a:solidFill>
              </a:rPr>
              <a:t>("</a:t>
            </a:r>
            <a:r>
              <a:rPr lang="en-US" sz="2400" dirty="0" err="1">
                <a:solidFill>
                  <a:schemeClr val="accent1"/>
                </a:solidFill>
              </a:rPr>
              <a:t>pacman</a:t>
            </a:r>
            <a:r>
              <a:rPr lang="en-US" sz="2400" dirty="0">
                <a:solidFill>
                  <a:schemeClr val="accent1"/>
                </a:solidFill>
              </a:rPr>
              <a:t>")</a:t>
            </a:r>
          </a:p>
          <a:p>
            <a:pPr marL="0" indent="0">
              <a:buNone/>
            </a:pPr>
            <a:r>
              <a:rPr lang="en-US" sz="2400" dirty="0"/>
              <a:t>	# Load contributed packages with </a:t>
            </a:r>
            <a:r>
              <a:rPr lang="en-US" sz="2400" dirty="0" err="1"/>
              <a:t>pacman</a:t>
            </a:r>
            <a:endParaRPr lang="en-US" sz="2400" dirty="0"/>
          </a:p>
          <a:p>
            <a:pPr marL="0" indent="0">
              <a:buNone/>
            </a:pPr>
            <a:r>
              <a:rPr lang="en-US" sz="2400" dirty="0" err="1">
                <a:solidFill>
                  <a:schemeClr val="accent1"/>
                </a:solidFill>
              </a:rPr>
              <a:t>pacman</a:t>
            </a:r>
            <a:r>
              <a:rPr lang="en-US" sz="2400" dirty="0">
                <a:solidFill>
                  <a:schemeClr val="accent1"/>
                </a:solidFill>
              </a:rPr>
              <a:t>::</a:t>
            </a:r>
            <a:r>
              <a:rPr lang="en-US" sz="2400" dirty="0" err="1">
                <a:solidFill>
                  <a:schemeClr val="accent1"/>
                </a:solidFill>
              </a:rPr>
              <a:t>p_load</a:t>
            </a:r>
            <a:r>
              <a:rPr lang="en-US" sz="2400" dirty="0">
                <a:solidFill>
                  <a:schemeClr val="accent1"/>
                </a:solidFill>
              </a:rPr>
              <a:t>(</a:t>
            </a:r>
            <a:r>
              <a:rPr lang="en-US" sz="2400" dirty="0" err="1">
                <a:solidFill>
                  <a:schemeClr val="accent1"/>
                </a:solidFill>
              </a:rPr>
              <a:t>pacman</a:t>
            </a:r>
            <a:r>
              <a:rPr lang="en-US" sz="2400" dirty="0">
                <a:solidFill>
                  <a:schemeClr val="accent1"/>
                </a:solidFill>
              </a:rPr>
              <a:t>, party, psych, </a:t>
            </a:r>
            <a:r>
              <a:rPr lang="en-US" sz="2400" dirty="0" err="1">
                <a:solidFill>
                  <a:schemeClr val="accent1"/>
                </a:solidFill>
              </a:rPr>
              <a:t>rio</a:t>
            </a:r>
            <a:r>
              <a:rPr lang="en-US" sz="2400" dirty="0">
                <a:solidFill>
                  <a:schemeClr val="accent1"/>
                </a:solidFill>
              </a:rPr>
              <a:t>, </a:t>
            </a:r>
            <a:r>
              <a:rPr lang="en-US" sz="2400" dirty="0" err="1">
                <a:solidFill>
                  <a:schemeClr val="accent1"/>
                </a:solidFill>
              </a:rPr>
              <a:t>tidyverse</a:t>
            </a:r>
            <a:r>
              <a:rPr lang="en-US" sz="2400" dirty="0">
                <a:solidFill>
                  <a:schemeClr val="accent1"/>
                </a:solidFill>
              </a:rPr>
              <a:t>)</a:t>
            </a:r>
          </a:p>
          <a:p>
            <a:pPr marL="0" indent="0">
              <a:buNone/>
            </a:pPr>
            <a:r>
              <a:rPr lang="en-US" sz="2400" dirty="0"/>
              <a:t>	#</a:t>
            </a:r>
            <a:r>
              <a:rPr lang="en-US" sz="2400" b="1" dirty="0"/>
              <a:t> </a:t>
            </a:r>
            <a:r>
              <a:rPr lang="en-US" sz="2400" b="1" dirty="0" err="1"/>
              <a:t>pacman</a:t>
            </a:r>
            <a:r>
              <a:rPr lang="en-US" sz="2400" dirty="0"/>
              <a:t>: for loading/unloading packages</a:t>
            </a:r>
          </a:p>
          <a:p>
            <a:pPr marL="0" indent="0">
              <a:buNone/>
            </a:pPr>
            <a:r>
              <a:rPr lang="en-US" sz="2400" dirty="0"/>
              <a:t>	#</a:t>
            </a:r>
            <a:r>
              <a:rPr lang="en-US" sz="2400" b="1" dirty="0"/>
              <a:t> party</a:t>
            </a:r>
            <a:r>
              <a:rPr lang="en-US" sz="2400" dirty="0"/>
              <a:t>: for decision trees</a:t>
            </a:r>
          </a:p>
          <a:p>
            <a:pPr marL="0" indent="0">
              <a:buNone/>
            </a:pPr>
            <a:r>
              <a:rPr lang="en-US" sz="2400" dirty="0"/>
              <a:t>	# </a:t>
            </a:r>
            <a:r>
              <a:rPr lang="en-US" sz="2400" b="1" dirty="0"/>
              <a:t>psych</a:t>
            </a:r>
            <a:r>
              <a:rPr lang="en-US" sz="2400" dirty="0"/>
              <a:t>: for many statistical procedures</a:t>
            </a:r>
          </a:p>
          <a:p>
            <a:pPr marL="0" indent="0">
              <a:buNone/>
            </a:pPr>
            <a:r>
              <a:rPr lang="en-US" sz="2400" dirty="0"/>
              <a:t>	# </a:t>
            </a:r>
            <a:r>
              <a:rPr lang="en-US" sz="2400" b="1" dirty="0" err="1"/>
              <a:t>rio</a:t>
            </a:r>
            <a:r>
              <a:rPr lang="en-US" sz="2400" dirty="0"/>
              <a:t>: for importing data</a:t>
            </a:r>
          </a:p>
          <a:p>
            <a:pPr marL="0" indent="0">
              <a:buNone/>
            </a:pPr>
            <a:r>
              <a:rPr lang="en-US" sz="2400" dirty="0"/>
              <a:t>	# </a:t>
            </a:r>
            <a:r>
              <a:rPr lang="en-US" sz="2400" b="1" dirty="0" err="1"/>
              <a:t>tidyverse</a:t>
            </a:r>
            <a:r>
              <a:rPr lang="en-US" sz="2400" dirty="0"/>
              <a:t>: for so many reasons</a:t>
            </a:r>
          </a:p>
          <a:p>
            <a:pPr marL="0" indent="0">
              <a:buNone/>
            </a:pPr>
            <a:r>
              <a:rPr lang="en-US" sz="2400" dirty="0"/>
              <a:t>		# Load base packages manually</a:t>
            </a:r>
          </a:p>
          <a:p>
            <a:pPr marL="0" indent="0">
              <a:buNone/>
            </a:pPr>
            <a:r>
              <a:rPr lang="en-US" sz="2400" dirty="0">
                <a:solidFill>
                  <a:schemeClr val="accent1"/>
                </a:solidFill>
              </a:rPr>
              <a:t>library(datasets)  </a:t>
            </a:r>
            <a:r>
              <a:rPr lang="en-US" sz="2400" dirty="0"/>
              <a:t># For example datasets</a:t>
            </a:r>
          </a:p>
        </p:txBody>
      </p:sp>
      <p:sp>
        <p:nvSpPr>
          <p:cNvPr id="4" name="Footer Placeholder 3">
            <a:extLst>
              <a:ext uri="{FF2B5EF4-FFF2-40B4-BE49-F238E27FC236}">
                <a16:creationId xmlns:a16="http://schemas.microsoft.com/office/drawing/2014/main" id="{00D6FEAB-4104-6C41-AD1A-7476281FEB6B}"/>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2128663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285B-6F8E-E749-9154-C50987320B3B}"/>
              </a:ext>
            </a:extLst>
          </p:cNvPr>
          <p:cNvSpPr>
            <a:spLocks noGrp="1"/>
          </p:cNvSpPr>
          <p:nvPr>
            <p:ph type="title"/>
          </p:nvPr>
        </p:nvSpPr>
        <p:spPr/>
        <p:txBody>
          <a:bodyPr/>
          <a:lstStyle/>
          <a:p>
            <a:r>
              <a:rPr lang="en-US" b="1" dirty="0" err="1"/>
              <a:t>Tidyverse</a:t>
            </a:r>
            <a:endParaRPr lang="en-US" b="1" dirty="0"/>
          </a:p>
        </p:txBody>
      </p:sp>
      <p:pic>
        <p:nvPicPr>
          <p:cNvPr id="6" name="Content Placeholder 5" descr="A picture containing clock&#10;&#10;Description automatically generated">
            <a:extLst>
              <a:ext uri="{FF2B5EF4-FFF2-40B4-BE49-F238E27FC236}">
                <a16:creationId xmlns:a16="http://schemas.microsoft.com/office/drawing/2014/main" id="{D58A9FFA-755B-9D48-B0B4-503E4DB04A80}"/>
              </a:ext>
            </a:extLst>
          </p:cNvPr>
          <p:cNvPicPr>
            <a:picLocks noGrp="1" noChangeAspect="1"/>
          </p:cNvPicPr>
          <p:nvPr>
            <p:ph idx="1"/>
          </p:nvPr>
        </p:nvPicPr>
        <p:blipFill>
          <a:blip r:embed="rId2"/>
          <a:stretch>
            <a:fillRect/>
          </a:stretch>
        </p:blipFill>
        <p:spPr>
          <a:xfrm>
            <a:off x="1042989" y="1337126"/>
            <a:ext cx="9179508" cy="4839837"/>
          </a:xfrm>
        </p:spPr>
      </p:pic>
      <p:sp>
        <p:nvSpPr>
          <p:cNvPr id="4" name="Footer Placeholder 3">
            <a:extLst>
              <a:ext uri="{FF2B5EF4-FFF2-40B4-BE49-F238E27FC236}">
                <a16:creationId xmlns:a16="http://schemas.microsoft.com/office/drawing/2014/main" id="{780FFEDF-2B46-9548-9E10-EF495ACBFB6F}"/>
              </a:ext>
            </a:extLst>
          </p:cNvPr>
          <p:cNvSpPr>
            <a:spLocks noGrp="1"/>
          </p:cNvSpPr>
          <p:nvPr>
            <p:ph type="ftr" sz="quarter" idx="11"/>
          </p:nvPr>
        </p:nvSpPr>
        <p:spPr/>
        <p:txBody>
          <a:bodyPr/>
          <a:lstStyle/>
          <a:p>
            <a:r>
              <a:rPr lang="en-US" dirty="0"/>
              <a:t>Overview of Data Science</a:t>
            </a:r>
          </a:p>
        </p:txBody>
      </p:sp>
      <p:sp>
        <p:nvSpPr>
          <p:cNvPr id="7" name="TextBox 6">
            <a:extLst>
              <a:ext uri="{FF2B5EF4-FFF2-40B4-BE49-F238E27FC236}">
                <a16:creationId xmlns:a16="http://schemas.microsoft.com/office/drawing/2014/main" id="{3F834915-E34F-5648-8C95-C938D1ED320B}"/>
              </a:ext>
            </a:extLst>
          </p:cNvPr>
          <p:cNvSpPr txBox="1"/>
          <p:nvPr/>
        </p:nvSpPr>
        <p:spPr>
          <a:xfrm>
            <a:off x="185738" y="5414963"/>
            <a:ext cx="3186112" cy="954107"/>
          </a:xfrm>
          <a:prstGeom prst="rect">
            <a:avLst/>
          </a:prstGeom>
          <a:noFill/>
        </p:spPr>
        <p:txBody>
          <a:bodyPr wrap="square" rtlCol="0">
            <a:spAutoFit/>
          </a:bodyPr>
          <a:lstStyle/>
          <a:p>
            <a:r>
              <a:rPr lang="en-US" sz="2000" b="1" dirty="0">
                <a:hlinkClick r:id="rId3"/>
              </a:rPr>
              <a:t>https://www.tidyverse.org</a:t>
            </a:r>
            <a:endParaRPr lang="en-US" sz="2000" b="1" dirty="0"/>
          </a:p>
          <a:p>
            <a:br>
              <a:rPr lang="en-US" b="1" dirty="0"/>
            </a:br>
            <a:endParaRPr lang="en-US" dirty="0"/>
          </a:p>
        </p:txBody>
      </p:sp>
    </p:spTree>
    <p:extLst>
      <p:ext uri="{BB962C8B-B14F-4D97-AF65-F5344CB8AC3E}">
        <p14:creationId xmlns:p14="http://schemas.microsoft.com/office/powerpoint/2010/main" val="2449203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F75E-868C-D947-897F-BB2FF0ED0144}"/>
              </a:ext>
            </a:extLst>
          </p:cNvPr>
          <p:cNvSpPr>
            <a:spLocks noGrp="1"/>
          </p:cNvSpPr>
          <p:nvPr>
            <p:ph type="title"/>
          </p:nvPr>
        </p:nvSpPr>
        <p:spPr/>
        <p:txBody>
          <a:bodyPr/>
          <a:lstStyle/>
          <a:p>
            <a:r>
              <a:rPr lang="en-GB" b="1" dirty="0" err="1"/>
              <a:t>Tidyverse</a:t>
            </a:r>
            <a:endParaRPr lang="en-US" b="1" dirty="0"/>
          </a:p>
        </p:txBody>
      </p:sp>
      <p:sp>
        <p:nvSpPr>
          <p:cNvPr id="3" name="Content Placeholder 2">
            <a:extLst>
              <a:ext uri="{FF2B5EF4-FFF2-40B4-BE49-F238E27FC236}">
                <a16:creationId xmlns:a16="http://schemas.microsoft.com/office/drawing/2014/main" id="{A11C051B-046E-9642-975E-F0E2BB264746}"/>
              </a:ext>
            </a:extLst>
          </p:cNvPr>
          <p:cNvSpPr>
            <a:spLocks noGrp="1"/>
          </p:cNvSpPr>
          <p:nvPr>
            <p:ph idx="1"/>
          </p:nvPr>
        </p:nvSpPr>
        <p:spPr>
          <a:xfrm>
            <a:off x="300038" y="1690688"/>
            <a:ext cx="11053762" cy="4486275"/>
          </a:xfrm>
        </p:spPr>
        <p:txBody>
          <a:bodyPr>
            <a:normAutofit fontScale="70000" lnSpcReduction="20000"/>
          </a:bodyPr>
          <a:lstStyle/>
          <a:p>
            <a:pPr marL="0" indent="0">
              <a:buNone/>
            </a:pPr>
            <a:r>
              <a:rPr lang="en-GB" b="1" dirty="0"/>
              <a:t> </a:t>
            </a:r>
            <a:r>
              <a:rPr lang="en-GB" dirty="0"/>
              <a:t>A collection of packages by Hadley Wickham for:: </a:t>
            </a:r>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r>
              <a:rPr lang="en-GB" b="1" dirty="0"/>
              <a:t> </a:t>
            </a:r>
            <a:r>
              <a:rPr lang="en-GB" dirty="0"/>
              <a:t>These packages are all designed to work nicely together </a:t>
            </a:r>
          </a:p>
          <a:p>
            <a:pPr marL="0" indent="0">
              <a:buNone/>
            </a:pPr>
            <a:r>
              <a:rPr lang="en-GB" b="1" dirty="0"/>
              <a:t> </a:t>
            </a:r>
            <a:r>
              <a:rPr lang="en-GB" dirty="0"/>
              <a:t>More readable by people than most R code </a:t>
            </a:r>
          </a:p>
          <a:p>
            <a:endParaRPr lang="en-US" dirty="0"/>
          </a:p>
        </p:txBody>
      </p:sp>
      <p:sp>
        <p:nvSpPr>
          <p:cNvPr id="4" name="Footer Placeholder 3">
            <a:extLst>
              <a:ext uri="{FF2B5EF4-FFF2-40B4-BE49-F238E27FC236}">
                <a16:creationId xmlns:a16="http://schemas.microsoft.com/office/drawing/2014/main" id="{DF1FE589-FAFB-CD44-BA7F-A019123C9261}"/>
              </a:ext>
            </a:extLst>
          </p:cNvPr>
          <p:cNvSpPr>
            <a:spLocks noGrp="1"/>
          </p:cNvSpPr>
          <p:nvPr>
            <p:ph type="ftr" sz="quarter" idx="11"/>
          </p:nvPr>
        </p:nvSpPr>
        <p:spPr/>
        <p:txBody>
          <a:bodyPr/>
          <a:lstStyle/>
          <a:p>
            <a:r>
              <a:rPr lang="en-US"/>
              <a:t>Overview of Data Science</a:t>
            </a:r>
          </a:p>
        </p:txBody>
      </p:sp>
      <p:pic>
        <p:nvPicPr>
          <p:cNvPr id="5" name="Picture 4" descr="A screenshot of a cell phone&#10;&#10;Description automatically generated">
            <a:extLst>
              <a:ext uri="{FF2B5EF4-FFF2-40B4-BE49-F238E27FC236}">
                <a16:creationId xmlns:a16="http://schemas.microsoft.com/office/drawing/2014/main" id="{453A1B44-650C-F84F-916A-0C028928A3C0}"/>
              </a:ext>
            </a:extLst>
          </p:cNvPr>
          <p:cNvPicPr>
            <a:picLocks noChangeAspect="1"/>
          </p:cNvPicPr>
          <p:nvPr/>
        </p:nvPicPr>
        <p:blipFill>
          <a:blip r:embed="rId2"/>
          <a:stretch>
            <a:fillRect/>
          </a:stretch>
        </p:blipFill>
        <p:spPr>
          <a:xfrm>
            <a:off x="6739297" y="136525"/>
            <a:ext cx="5471754" cy="4486275"/>
          </a:xfrm>
          <a:prstGeom prst="rect">
            <a:avLst/>
          </a:prstGeom>
        </p:spPr>
      </p:pic>
      <p:pic>
        <p:nvPicPr>
          <p:cNvPr id="7" name="Picture 6" descr="A picture containing room, clock&#10;&#10;Description automatically generated">
            <a:extLst>
              <a:ext uri="{FF2B5EF4-FFF2-40B4-BE49-F238E27FC236}">
                <a16:creationId xmlns:a16="http://schemas.microsoft.com/office/drawing/2014/main" id="{E94D426A-9CD2-E54E-B2D5-18DBFE8BC71A}"/>
              </a:ext>
            </a:extLst>
          </p:cNvPr>
          <p:cNvPicPr>
            <a:picLocks noChangeAspect="1"/>
          </p:cNvPicPr>
          <p:nvPr/>
        </p:nvPicPr>
        <p:blipFill>
          <a:blip r:embed="rId3"/>
          <a:stretch>
            <a:fillRect/>
          </a:stretch>
        </p:blipFill>
        <p:spPr>
          <a:xfrm>
            <a:off x="1687632" y="2094096"/>
            <a:ext cx="4701936" cy="3302343"/>
          </a:xfrm>
          <a:prstGeom prst="rect">
            <a:avLst/>
          </a:prstGeom>
        </p:spPr>
      </p:pic>
    </p:spTree>
    <p:extLst>
      <p:ext uri="{BB962C8B-B14F-4D97-AF65-F5344CB8AC3E}">
        <p14:creationId xmlns:p14="http://schemas.microsoft.com/office/powerpoint/2010/main" val="2626926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0121-619E-6349-AB8B-FB71F05B185C}"/>
              </a:ext>
            </a:extLst>
          </p:cNvPr>
          <p:cNvSpPr>
            <a:spLocks noGrp="1"/>
          </p:cNvSpPr>
          <p:nvPr>
            <p:ph type="title"/>
          </p:nvPr>
        </p:nvSpPr>
        <p:spPr>
          <a:xfrm>
            <a:off x="438044" y="-301784"/>
            <a:ext cx="10615718" cy="1690688"/>
          </a:xfrm>
        </p:spPr>
        <p:txBody>
          <a:bodyPr/>
          <a:lstStyle/>
          <a:p>
            <a:r>
              <a:rPr lang="en-US" b="1" dirty="0"/>
              <a:t>Importing Data</a:t>
            </a:r>
          </a:p>
        </p:txBody>
      </p:sp>
      <p:pic>
        <p:nvPicPr>
          <p:cNvPr id="6" name="Content Placeholder 5" descr="A screenshot of a cell phone&#10;&#10;Description automatically generated">
            <a:extLst>
              <a:ext uri="{FF2B5EF4-FFF2-40B4-BE49-F238E27FC236}">
                <a16:creationId xmlns:a16="http://schemas.microsoft.com/office/drawing/2014/main" id="{4EAA60F9-C9B0-ED42-B2D9-E2F8B4102CB8}"/>
              </a:ext>
            </a:extLst>
          </p:cNvPr>
          <p:cNvPicPr>
            <a:picLocks noGrp="1" noChangeAspect="1"/>
          </p:cNvPicPr>
          <p:nvPr>
            <p:ph idx="1"/>
          </p:nvPr>
        </p:nvPicPr>
        <p:blipFill>
          <a:blip r:embed="rId2"/>
          <a:stretch>
            <a:fillRect/>
          </a:stretch>
        </p:blipFill>
        <p:spPr>
          <a:xfrm>
            <a:off x="738082" y="1000125"/>
            <a:ext cx="7103200" cy="5314315"/>
          </a:xfrm>
        </p:spPr>
      </p:pic>
      <p:sp>
        <p:nvSpPr>
          <p:cNvPr id="4" name="Footer Placeholder 3">
            <a:extLst>
              <a:ext uri="{FF2B5EF4-FFF2-40B4-BE49-F238E27FC236}">
                <a16:creationId xmlns:a16="http://schemas.microsoft.com/office/drawing/2014/main" id="{FE7407A4-A59B-CA45-B366-309471448911}"/>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2997559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0B6B-BA25-0E4E-ADD9-FCEBA6F74F44}"/>
              </a:ext>
            </a:extLst>
          </p:cNvPr>
          <p:cNvSpPr>
            <a:spLocks noGrp="1"/>
          </p:cNvSpPr>
          <p:nvPr>
            <p:ph type="title"/>
          </p:nvPr>
        </p:nvSpPr>
        <p:spPr/>
        <p:txBody>
          <a:bodyPr/>
          <a:lstStyle/>
          <a:p>
            <a:r>
              <a:rPr lang="en-US" b="1" dirty="0"/>
              <a:t>Data manipulation with ’DPLYR’</a:t>
            </a:r>
          </a:p>
        </p:txBody>
      </p:sp>
      <p:pic>
        <p:nvPicPr>
          <p:cNvPr id="6" name="Content Placeholder 5" descr="A picture containing bird, flower&#10;&#10;Description automatically generated">
            <a:extLst>
              <a:ext uri="{FF2B5EF4-FFF2-40B4-BE49-F238E27FC236}">
                <a16:creationId xmlns:a16="http://schemas.microsoft.com/office/drawing/2014/main" id="{8D298F5F-71FB-4F49-B0EF-E1D7A0ABA8C0}"/>
              </a:ext>
            </a:extLst>
          </p:cNvPr>
          <p:cNvPicPr>
            <a:picLocks noGrp="1" noChangeAspect="1"/>
          </p:cNvPicPr>
          <p:nvPr>
            <p:ph idx="1"/>
          </p:nvPr>
        </p:nvPicPr>
        <p:blipFill>
          <a:blip r:embed="rId2"/>
          <a:stretch>
            <a:fillRect/>
          </a:stretch>
        </p:blipFill>
        <p:spPr>
          <a:xfrm>
            <a:off x="438803" y="1397000"/>
            <a:ext cx="7484211" cy="4789488"/>
          </a:xfrm>
        </p:spPr>
      </p:pic>
      <p:sp>
        <p:nvSpPr>
          <p:cNvPr id="4" name="Footer Placeholder 3">
            <a:extLst>
              <a:ext uri="{FF2B5EF4-FFF2-40B4-BE49-F238E27FC236}">
                <a16:creationId xmlns:a16="http://schemas.microsoft.com/office/drawing/2014/main" id="{71E16117-468C-8A40-8664-F31B7A2129C6}"/>
              </a:ext>
            </a:extLst>
          </p:cNvPr>
          <p:cNvSpPr>
            <a:spLocks noGrp="1"/>
          </p:cNvSpPr>
          <p:nvPr>
            <p:ph type="ftr" sz="quarter" idx="11"/>
          </p:nvPr>
        </p:nvSpPr>
        <p:spPr/>
        <p:txBody>
          <a:bodyPr/>
          <a:lstStyle/>
          <a:p>
            <a:r>
              <a:rPr lang="en-US"/>
              <a:t>Overview of Data Science</a:t>
            </a:r>
          </a:p>
        </p:txBody>
      </p:sp>
      <p:pic>
        <p:nvPicPr>
          <p:cNvPr id="8" name="Picture 7" descr="A screenshot of a cell phone&#10;&#10;Description automatically generated">
            <a:extLst>
              <a:ext uri="{FF2B5EF4-FFF2-40B4-BE49-F238E27FC236}">
                <a16:creationId xmlns:a16="http://schemas.microsoft.com/office/drawing/2014/main" id="{8D6C134D-B80E-8844-863A-ECEF45CD9A3C}"/>
              </a:ext>
            </a:extLst>
          </p:cNvPr>
          <p:cNvPicPr>
            <a:picLocks noChangeAspect="1"/>
          </p:cNvPicPr>
          <p:nvPr/>
        </p:nvPicPr>
        <p:blipFill>
          <a:blip r:embed="rId3"/>
          <a:stretch>
            <a:fillRect/>
          </a:stretch>
        </p:blipFill>
        <p:spPr>
          <a:xfrm>
            <a:off x="7353155" y="1397000"/>
            <a:ext cx="4400042" cy="4934393"/>
          </a:xfrm>
          <a:prstGeom prst="rect">
            <a:avLst/>
          </a:prstGeom>
        </p:spPr>
      </p:pic>
    </p:spTree>
    <p:extLst>
      <p:ext uri="{BB962C8B-B14F-4D97-AF65-F5344CB8AC3E}">
        <p14:creationId xmlns:p14="http://schemas.microsoft.com/office/powerpoint/2010/main" val="631609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8FC5-BDAA-ED43-8BE4-C75471F1554C}"/>
              </a:ext>
            </a:extLst>
          </p:cNvPr>
          <p:cNvSpPr>
            <a:spLocks noGrp="1"/>
          </p:cNvSpPr>
          <p:nvPr>
            <p:ph type="title"/>
          </p:nvPr>
        </p:nvSpPr>
        <p:spPr/>
        <p:txBody>
          <a:bodyPr/>
          <a:lstStyle/>
          <a:p>
            <a:r>
              <a:rPr lang="en-US" b="1" dirty="0"/>
              <a:t>Data manipulation with ’DPLYR’</a:t>
            </a:r>
            <a:endParaRPr lang="en-US" dirty="0"/>
          </a:p>
        </p:txBody>
      </p:sp>
      <p:pic>
        <p:nvPicPr>
          <p:cNvPr id="6" name="Content Placeholder 5" descr="A picture containing sitting, bird&#10;&#10;Description automatically generated">
            <a:extLst>
              <a:ext uri="{FF2B5EF4-FFF2-40B4-BE49-F238E27FC236}">
                <a16:creationId xmlns:a16="http://schemas.microsoft.com/office/drawing/2014/main" id="{EF1D2D1D-0289-8A4B-B559-D35123DE5491}"/>
              </a:ext>
            </a:extLst>
          </p:cNvPr>
          <p:cNvPicPr>
            <a:picLocks noGrp="1" noChangeAspect="1"/>
          </p:cNvPicPr>
          <p:nvPr>
            <p:ph idx="1"/>
          </p:nvPr>
        </p:nvPicPr>
        <p:blipFill>
          <a:blip r:embed="rId2"/>
          <a:stretch>
            <a:fillRect/>
          </a:stretch>
        </p:blipFill>
        <p:spPr>
          <a:xfrm>
            <a:off x="313764" y="1777205"/>
            <a:ext cx="7449672" cy="4351338"/>
          </a:xfrm>
        </p:spPr>
      </p:pic>
      <p:sp>
        <p:nvSpPr>
          <p:cNvPr id="4" name="Footer Placeholder 3">
            <a:extLst>
              <a:ext uri="{FF2B5EF4-FFF2-40B4-BE49-F238E27FC236}">
                <a16:creationId xmlns:a16="http://schemas.microsoft.com/office/drawing/2014/main" id="{1EBF045C-BAE6-9242-995A-0690FA3C65D2}"/>
              </a:ext>
            </a:extLst>
          </p:cNvPr>
          <p:cNvSpPr>
            <a:spLocks noGrp="1"/>
          </p:cNvSpPr>
          <p:nvPr>
            <p:ph type="ftr" sz="quarter" idx="11"/>
          </p:nvPr>
        </p:nvSpPr>
        <p:spPr/>
        <p:txBody>
          <a:bodyPr/>
          <a:lstStyle/>
          <a:p>
            <a:r>
              <a:rPr lang="en-US"/>
              <a:t>Overview of Data Science</a:t>
            </a:r>
          </a:p>
        </p:txBody>
      </p:sp>
      <p:pic>
        <p:nvPicPr>
          <p:cNvPr id="8" name="Picture 7" descr="A screenshot of text&#10;&#10;Description automatically generated">
            <a:extLst>
              <a:ext uri="{FF2B5EF4-FFF2-40B4-BE49-F238E27FC236}">
                <a16:creationId xmlns:a16="http://schemas.microsoft.com/office/drawing/2014/main" id="{E4D0C384-63C3-FA4D-9392-9702DF151C3D}"/>
              </a:ext>
            </a:extLst>
          </p:cNvPr>
          <p:cNvPicPr>
            <a:picLocks noChangeAspect="1"/>
          </p:cNvPicPr>
          <p:nvPr/>
        </p:nvPicPr>
        <p:blipFill>
          <a:blip r:embed="rId3"/>
          <a:stretch>
            <a:fillRect/>
          </a:stretch>
        </p:blipFill>
        <p:spPr>
          <a:xfrm>
            <a:off x="7560820" y="1549399"/>
            <a:ext cx="4631180" cy="4806951"/>
          </a:xfrm>
          <a:prstGeom prst="rect">
            <a:avLst/>
          </a:prstGeom>
        </p:spPr>
      </p:pic>
    </p:spTree>
    <p:extLst>
      <p:ext uri="{BB962C8B-B14F-4D97-AF65-F5344CB8AC3E}">
        <p14:creationId xmlns:p14="http://schemas.microsoft.com/office/powerpoint/2010/main" val="200526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4FB8-F566-B74F-8668-6EAB357BD832}"/>
              </a:ext>
            </a:extLst>
          </p:cNvPr>
          <p:cNvSpPr>
            <a:spLocks noGrp="1"/>
          </p:cNvSpPr>
          <p:nvPr>
            <p:ph type="title"/>
          </p:nvPr>
        </p:nvSpPr>
        <p:spPr/>
        <p:txBody>
          <a:bodyPr/>
          <a:lstStyle/>
          <a:p>
            <a:r>
              <a:rPr lang="en-US" b="1" dirty="0"/>
              <a:t>Python or R</a:t>
            </a:r>
          </a:p>
        </p:txBody>
      </p:sp>
      <p:sp>
        <p:nvSpPr>
          <p:cNvPr id="3" name="Content Placeholder 2">
            <a:extLst>
              <a:ext uri="{FF2B5EF4-FFF2-40B4-BE49-F238E27FC236}">
                <a16:creationId xmlns:a16="http://schemas.microsoft.com/office/drawing/2014/main" id="{B0C595BB-BD41-914F-B7FF-DE03980D7634}"/>
              </a:ext>
            </a:extLst>
          </p:cNvPr>
          <p:cNvSpPr>
            <a:spLocks noGrp="1"/>
          </p:cNvSpPr>
          <p:nvPr>
            <p:ph idx="1"/>
          </p:nvPr>
        </p:nvSpPr>
        <p:spPr/>
        <p:txBody>
          <a:bodyPr>
            <a:normAutofit fontScale="92500" lnSpcReduction="10000"/>
          </a:bodyPr>
          <a:lstStyle/>
          <a:p>
            <a:pPr marL="0" indent="0">
              <a:buNone/>
            </a:pPr>
            <a:r>
              <a:rPr lang="en-US" b="1" dirty="0"/>
              <a:t>R</a:t>
            </a:r>
          </a:p>
          <a:p>
            <a:pPr marL="0" indent="0">
              <a:buNone/>
            </a:pPr>
            <a:r>
              <a:rPr lang="en-US" dirty="0"/>
              <a:t>R is one of the oldest programming language developed by academics and statisticians. R comes into existence in the year 1995. Now R is providing the richest ecosystem for data analysis.</a:t>
            </a:r>
          </a:p>
          <a:p>
            <a:pPr marL="0" indent="0">
              <a:buNone/>
            </a:pPr>
            <a:endParaRPr lang="en-US" dirty="0"/>
          </a:p>
          <a:p>
            <a:pPr marL="0" indent="0">
              <a:buNone/>
            </a:pPr>
            <a:r>
              <a:rPr lang="en-US" b="1" dirty="0"/>
              <a:t>Python</a:t>
            </a:r>
          </a:p>
          <a:p>
            <a:pPr marL="0" indent="0">
              <a:buNone/>
            </a:pPr>
            <a:endParaRPr lang="en-US" dirty="0"/>
          </a:p>
          <a:p>
            <a:pPr marL="0" indent="0">
              <a:buNone/>
            </a:pPr>
            <a:r>
              <a:rPr lang="en-US" dirty="0"/>
              <a:t>On the other hand Python can do the same tasks as R programming language does. The major features of python are data wrangling, engineering, web scraping and so on. Python is also having the tools that help in implementing the machine learning at large scale.</a:t>
            </a:r>
          </a:p>
        </p:txBody>
      </p:sp>
      <p:sp>
        <p:nvSpPr>
          <p:cNvPr id="4" name="Footer Placeholder 3">
            <a:extLst>
              <a:ext uri="{FF2B5EF4-FFF2-40B4-BE49-F238E27FC236}">
                <a16:creationId xmlns:a16="http://schemas.microsoft.com/office/drawing/2014/main" id="{2AD839D9-34C2-1649-97DB-D7CBE0DCA4E2}"/>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4657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6E64-C13D-564E-AF4E-C2160315D252}"/>
              </a:ext>
            </a:extLst>
          </p:cNvPr>
          <p:cNvSpPr>
            <a:spLocks noGrp="1"/>
          </p:cNvSpPr>
          <p:nvPr>
            <p:ph type="title"/>
          </p:nvPr>
        </p:nvSpPr>
        <p:spPr/>
        <p:txBody>
          <a:bodyPr/>
          <a:lstStyle/>
          <a:p>
            <a:r>
              <a:rPr lang="en-GB" b="1" dirty="0"/>
              <a:t>Piping Commands with %&gt;%</a:t>
            </a:r>
            <a:endParaRPr lang="en-US" dirty="0"/>
          </a:p>
        </p:txBody>
      </p:sp>
      <p:sp>
        <p:nvSpPr>
          <p:cNvPr id="3" name="Content Placeholder 2">
            <a:extLst>
              <a:ext uri="{FF2B5EF4-FFF2-40B4-BE49-F238E27FC236}">
                <a16:creationId xmlns:a16="http://schemas.microsoft.com/office/drawing/2014/main" id="{71C43666-A48B-9B45-8FE7-D7838D1A14CF}"/>
              </a:ext>
            </a:extLst>
          </p:cNvPr>
          <p:cNvSpPr>
            <a:spLocks noGrp="1"/>
          </p:cNvSpPr>
          <p:nvPr>
            <p:ph idx="1"/>
          </p:nvPr>
        </p:nvSpPr>
        <p:spPr/>
        <p:txBody>
          <a:bodyPr/>
          <a:lstStyle/>
          <a:p>
            <a:r>
              <a:rPr lang="en-GB" b="1" dirty="0"/>
              <a:t> </a:t>
            </a:r>
            <a:r>
              <a:rPr lang="en-GB" dirty="0"/>
              <a:t>The pipe operator is key to why the </a:t>
            </a:r>
            <a:r>
              <a:rPr lang="en-GB" dirty="0" err="1"/>
              <a:t>tidyverse</a:t>
            </a:r>
            <a:r>
              <a:rPr lang="en-GB" dirty="0"/>
              <a:t> packages are so usable and readable </a:t>
            </a:r>
          </a:p>
          <a:p>
            <a:r>
              <a:rPr lang="en-GB" b="1" dirty="0"/>
              <a:t>  </a:t>
            </a:r>
            <a:r>
              <a:rPr lang="en-GB" dirty="0"/>
              <a:t>It passes the thing on its left as the first argument to a function on its right </a:t>
            </a:r>
          </a:p>
          <a:p>
            <a:r>
              <a:rPr lang="en-GB" b="1" dirty="0"/>
              <a:t> </a:t>
            </a:r>
            <a:r>
              <a:rPr lang="en-GB" dirty="0">
                <a:solidFill>
                  <a:schemeClr val="accent1"/>
                </a:solidFill>
              </a:rPr>
              <a:t>x %&gt;% f() </a:t>
            </a:r>
            <a:r>
              <a:rPr lang="en-GB" dirty="0"/>
              <a:t>is equivalent to f(x) </a:t>
            </a:r>
          </a:p>
          <a:p>
            <a:pPr marL="0" indent="0">
              <a:buNone/>
            </a:pPr>
            <a:r>
              <a:rPr lang="en-GB" dirty="0"/>
              <a:t>This is amazing for chaining together the various steps some data goes through without needing to create intermediary objects </a:t>
            </a:r>
          </a:p>
          <a:p>
            <a:pPr marL="0" indent="0">
              <a:buNone/>
            </a:pPr>
            <a:endParaRPr lang="en-US" dirty="0"/>
          </a:p>
        </p:txBody>
      </p:sp>
      <p:sp>
        <p:nvSpPr>
          <p:cNvPr id="4" name="Footer Placeholder 3">
            <a:extLst>
              <a:ext uri="{FF2B5EF4-FFF2-40B4-BE49-F238E27FC236}">
                <a16:creationId xmlns:a16="http://schemas.microsoft.com/office/drawing/2014/main" id="{091D9D1C-07E5-5348-9811-99A858E0FF7D}"/>
              </a:ext>
            </a:extLst>
          </p:cNvPr>
          <p:cNvSpPr>
            <a:spLocks noGrp="1"/>
          </p:cNvSpPr>
          <p:nvPr>
            <p:ph type="ftr" sz="quarter" idx="11"/>
          </p:nvPr>
        </p:nvSpPr>
        <p:spPr/>
        <p:txBody>
          <a:bodyPr/>
          <a:lstStyle/>
          <a:p>
            <a:r>
              <a:rPr lang="en-US"/>
              <a:t>Overview of Data Science</a:t>
            </a:r>
          </a:p>
        </p:txBody>
      </p:sp>
      <p:pic>
        <p:nvPicPr>
          <p:cNvPr id="6" name="Picture 5" descr="A close up of a logo&#10;&#10;Description automatically generated">
            <a:extLst>
              <a:ext uri="{FF2B5EF4-FFF2-40B4-BE49-F238E27FC236}">
                <a16:creationId xmlns:a16="http://schemas.microsoft.com/office/drawing/2014/main" id="{45DF02C6-C4CF-7043-8056-D0A8034BF6C8}"/>
              </a:ext>
            </a:extLst>
          </p:cNvPr>
          <p:cNvPicPr>
            <a:picLocks noChangeAspect="1"/>
          </p:cNvPicPr>
          <p:nvPr/>
        </p:nvPicPr>
        <p:blipFill>
          <a:blip r:embed="rId2"/>
          <a:stretch>
            <a:fillRect/>
          </a:stretch>
        </p:blipFill>
        <p:spPr>
          <a:xfrm>
            <a:off x="6096000" y="3065462"/>
            <a:ext cx="3881438" cy="112505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45AEF72-8EDA-AE4C-A64E-E9BF15D3CB26}"/>
              </a:ext>
            </a:extLst>
          </p:cNvPr>
          <p:cNvPicPr>
            <a:picLocks noChangeAspect="1"/>
          </p:cNvPicPr>
          <p:nvPr/>
        </p:nvPicPr>
        <p:blipFill>
          <a:blip r:embed="rId3"/>
          <a:stretch>
            <a:fillRect/>
          </a:stretch>
        </p:blipFill>
        <p:spPr>
          <a:xfrm>
            <a:off x="7351713" y="4928119"/>
            <a:ext cx="4106863" cy="1793356"/>
          </a:xfrm>
          <a:prstGeom prst="rect">
            <a:avLst/>
          </a:prstGeom>
        </p:spPr>
      </p:pic>
    </p:spTree>
    <p:extLst>
      <p:ext uri="{BB962C8B-B14F-4D97-AF65-F5344CB8AC3E}">
        <p14:creationId xmlns:p14="http://schemas.microsoft.com/office/powerpoint/2010/main" val="2768291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6B03-FF12-6745-AA8A-C626D82441E4}"/>
              </a:ext>
            </a:extLst>
          </p:cNvPr>
          <p:cNvSpPr>
            <a:spLocks noGrp="1"/>
          </p:cNvSpPr>
          <p:nvPr>
            <p:ph type="title"/>
          </p:nvPr>
        </p:nvSpPr>
        <p:spPr>
          <a:xfrm>
            <a:off x="838200" y="136525"/>
            <a:ext cx="10515600" cy="1325563"/>
          </a:xfrm>
        </p:spPr>
        <p:txBody>
          <a:bodyPr/>
          <a:lstStyle/>
          <a:p>
            <a:r>
              <a:rPr lang="en-US" b="1" dirty="0"/>
              <a:t>Data Manipulation with ’TIDYR’</a:t>
            </a:r>
          </a:p>
        </p:txBody>
      </p:sp>
      <p:pic>
        <p:nvPicPr>
          <p:cNvPr id="6" name="Content Placeholder 5" descr="A screenshot of a cell phone&#10;&#10;Description automatically generated">
            <a:extLst>
              <a:ext uri="{FF2B5EF4-FFF2-40B4-BE49-F238E27FC236}">
                <a16:creationId xmlns:a16="http://schemas.microsoft.com/office/drawing/2014/main" id="{7744DF07-07D5-9E46-9758-68589081FD1B}"/>
              </a:ext>
            </a:extLst>
          </p:cNvPr>
          <p:cNvPicPr>
            <a:picLocks noGrp="1" noChangeAspect="1"/>
          </p:cNvPicPr>
          <p:nvPr>
            <p:ph idx="1"/>
          </p:nvPr>
        </p:nvPicPr>
        <p:blipFill>
          <a:blip r:embed="rId2"/>
          <a:stretch>
            <a:fillRect/>
          </a:stretch>
        </p:blipFill>
        <p:spPr>
          <a:xfrm>
            <a:off x="577666" y="1690688"/>
            <a:ext cx="5518334" cy="4936232"/>
          </a:xfrm>
        </p:spPr>
      </p:pic>
      <p:sp>
        <p:nvSpPr>
          <p:cNvPr id="4" name="Footer Placeholder 3">
            <a:extLst>
              <a:ext uri="{FF2B5EF4-FFF2-40B4-BE49-F238E27FC236}">
                <a16:creationId xmlns:a16="http://schemas.microsoft.com/office/drawing/2014/main" id="{B592BFC3-C72E-A54C-96C7-0D8FDCFCB01A}"/>
              </a:ext>
            </a:extLst>
          </p:cNvPr>
          <p:cNvSpPr>
            <a:spLocks noGrp="1"/>
          </p:cNvSpPr>
          <p:nvPr>
            <p:ph type="ftr" sz="quarter" idx="11"/>
          </p:nvPr>
        </p:nvSpPr>
        <p:spPr/>
        <p:txBody>
          <a:bodyPr/>
          <a:lstStyle/>
          <a:p>
            <a:r>
              <a:rPr lang="en-US"/>
              <a:t>Overview of Data Science</a:t>
            </a:r>
          </a:p>
        </p:txBody>
      </p:sp>
      <p:pic>
        <p:nvPicPr>
          <p:cNvPr id="8" name="Picture 7" descr="A screenshot of a cell phone&#10;&#10;Description automatically generated">
            <a:extLst>
              <a:ext uri="{FF2B5EF4-FFF2-40B4-BE49-F238E27FC236}">
                <a16:creationId xmlns:a16="http://schemas.microsoft.com/office/drawing/2014/main" id="{32B8216D-F70E-8C4C-ACDE-F171FFC835F2}"/>
              </a:ext>
            </a:extLst>
          </p:cNvPr>
          <p:cNvPicPr>
            <a:picLocks noChangeAspect="1"/>
          </p:cNvPicPr>
          <p:nvPr/>
        </p:nvPicPr>
        <p:blipFill>
          <a:blip r:embed="rId3"/>
          <a:stretch>
            <a:fillRect/>
          </a:stretch>
        </p:blipFill>
        <p:spPr>
          <a:xfrm>
            <a:off x="7642014" y="1224886"/>
            <a:ext cx="4430924" cy="5496589"/>
          </a:xfrm>
          <a:prstGeom prst="rect">
            <a:avLst/>
          </a:prstGeom>
        </p:spPr>
      </p:pic>
    </p:spTree>
    <p:extLst>
      <p:ext uri="{BB962C8B-B14F-4D97-AF65-F5344CB8AC3E}">
        <p14:creationId xmlns:p14="http://schemas.microsoft.com/office/powerpoint/2010/main" val="2469976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607B9-8D1A-464D-A963-9C29286E7D38}"/>
              </a:ext>
            </a:extLst>
          </p:cNvPr>
          <p:cNvSpPr>
            <a:spLocks noGrp="1"/>
          </p:cNvSpPr>
          <p:nvPr>
            <p:ph type="title"/>
          </p:nvPr>
        </p:nvSpPr>
        <p:spPr/>
        <p:txBody>
          <a:bodyPr/>
          <a:lstStyle/>
          <a:p>
            <a:r>
              <a:rPr lang="en-US" b="1" dirty="0"/>
              <a:t>Data Visualization with ‘GGPLOT2’</a:t>
            </a:r>
          </a:p>
        </p:txBody>
      </p:sp>
      <p:sp>
        <p:nvSpPr>
          <p:cNvPr id="3" name="Content Placeholder 2">
            <a:extLst>
              <a:ext uri="{FF2B5EF4-FFF2-40B4-BE49-F238E27FC236}">
                <a16:creationId xmlns:a16="http://schemas.microsoft.com/office/drawing/2014/main" id="{E85FD1A0-BE59-3C43-B063-E7E4D2029F3B}"/>
              </a:ext>
            </a:extLst>
          </p:cNvPr>
          <p:cNvSpPr>
            <a:spLocks noGrp="1"/>
          </p:cNvSpPr>
          <p:nvPr>
            <p:ph idx="1"/>
          </p:nvPr>
        </p:nvSpPr>
        <p:spPr>
          <a:xfrm>
            <a:off x="838200" y="1414463"/>
            <a:ext cx="10515600" cy="4762500"/>
          </a:xfrm>
        </p:spPr>
        <p:txBody>
          <a:bodyPr>
            <a:normAutofit fontScale="85000" lnSpcReduction="20000"/>
          </a:bodyPr>
          <a:lstStyle/>
          <a:p>
            <a:pPr marL="0" indent="0">
              <a:buNone/>
            </a:pPr>
            <a:r>
              <a:rPr lang="en-GB" b="1" dirty="0"/>
              <a:t>Philosophy</a:t>
            </a:r>
          </a:p>
          <a:p>
            <a:r>
              <a:rPr lang="en-GB" sz="2600" dirty="0"/>
              <a:t>«ggplot2 is designed to work in a layered fashion, starting with a layer showing the raw data then adding layers of annotation and statistical summaries. [..]»</a:t>
            </a:r>
          </a:p>
          <a:p>
            <a:r>
              <a:rPr lang="en-GB" sz="2600" dirty="0"/>
              <a:t>«ggplot2 is a plotting system for R, based on the grammar of graphics, which tries to take the good parts of base and </a:t>
            </a:r>
            <a:r>
              <a:rPr lang="en-GB" sz="2600" dirty="0" err="1"/>
              <a:t>latticegraphics</a:t>
            </a:r>
            <a:r>
              <a:rPr lang="en-GB" sz="2600" dirty="0"/>
              <a:t> and none of the bad parts.»</a:t>
            </a:r>
          </a:p>
          <a:p>
            <a:r>
              <a:rPr lang="en-GB" sz="2600" dirty="0"/>
              <a:t>«It takes care of many of the fiddly details that make plotting a hassle (like drawing legends) as well as providing a powerful model of graphics that makes it easy to produce complex multi-layered graphics.»</a:t>
            </a:r>
          </a:p>
          <a:p>
            <a:pPr marL="0" indent="0">
              <a:buNone/>
            </a:pPr>
            <a:r>
              <a:rPr lang="en-GB" b="1" dirty="0"/>
              <a:t>How to use </a:t>
            </a:r>
            <a:r>
              <a:rPr lang="en-GB" b="1" dirty="0" err="1"/>
              <a:t>ggplot</a:t>
            </a:r>
            <a:endParaRPr lang="en-GB" b="1" dirty="0"/>
          </a:p>
          <a:p>
            <a:r>
              <a:rPr lang="en-GB" dirty="0"/>
              <a:t>In contrast to the regular plot() function, </a:t>
            </a:r>
            <a:r>
              <a:rPr lang="en-GB" dirty="0" err="1"/>
              <a:t>ggplot</a:t>
            </a:r>
            <a:r>
              <a:rPr lang="en-GB" dirty="0"/>
              <a:t> is based on the grid- package for drawing all plots (as is lattice)</a:t>
            </a:r>
          </a:p>
          <a:p>
            <a:r>
              <a:rPr lang="en-GB" dirty="0"/>
              <a:t>Therefore, </a:t>
            </a:r>
            <a:r>
              <a:rPr lang="en-GB" dirty="0" err="1"/>
              <a:t>ggplot</a:t>
            </a:r>
            <a:r>
              <a:rPr lang="en-GB" dirty="0"/>
              <a:t> is not «really» compatible with the default plot-functions</a:t>
            </a:r>
          </a:p>
          <a:p>
            <a:r>
              <a:rPr lang="en-GB" dirty="0"/>
              <a:t>Plots are drawn in layers that are stacked on top of each other</a:t>
            </a:r>
          </a:p>
          <a:p>
            <a:r>
              <a:rPr lang="en-GB" dirty="0"/>
              <a:t>To create a plot we either use the </a:t>
            </a:r>
            <a:r>
              <a:rPr lang="en-GB" b="1" dirty="0" err="1"/>
              <a:t>qplot</a:t>
            </a:r>
            <a:r>
              <a:rPr lang="en-GB" b="1" dirty="0"/>
              <a:t>()</a:t>
            </a:r>
            <a:r>
              <a:rPr lang="en-GB" dirty="0"/>
              <a:t> or </a:t>
            </a:r>
            <a:r>
              <a:rPr lang="en-GB" b="1" dirty="0" err="1"/>
              <a:t>ggplot</a:t>
            </a:r>
            <a:r>
              <a:rPr lang="en-GB" b="1" dirty="0"/>
              <a:t>()</a:t>
            </a:r>
            <a:r>
              <a:rPr lang="en-GB" dirty="0"/>
              <a:t> function</a:t>
            </a:r>
          </a:p>
          <a:p>
            <a:endParaRPr lang="en-US" dirty="0"/>
          </a:p>
        </p:txBody>
      </p:sp>
      <p:sp>
        <p:nvSpPr>
          <p:cNvPr id="4" name="Footer Placeholder 3">
            <a:extLst>
              <a:ext uri="{FF2B5EF4-FFF2-40B4-BE49-F238E27FC236}">
                <a16:creationId xmlns:a16="http://schemas.microsoft.com/office/drawing/2014/main" id="{3484C26E-9C76-D144-ADC9-196835315D09}"/>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2622946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50253-9A53-6D43-8312-976B88D0F5B5}"/>
              </a:ext>
            </a:extLst>
          </p:cNvPr>
          <p:cNvSpPr>
            <a:spLocks noGrp="1"/>
          </p:cNvSpPr>
          <p:nvPr>
            <p:ph type="title"/>
          </p:nvPr>
        </p:nvSpPr>
        <p:spPr/>
        <p:txBody>
          <a:bodyPr/>
          <a:lstStyle/>
          <a:p>
            <a:r>
              <a:rPr lang="en-US" b="1" dirty="0"/>
              <a:t>Data Visualization with ‘GGPLOT2’</a:t>
            </a:r>
          </a:p>
        </p:txBody>
      </p:sp>
      <p:pic>
        <p:nvPicPr>
          <p:cNvPr id="6" name="Content Placeholder 5" descr="A screenshot of a cell phone&#10;&#10;Description automatically generated">
            <a:extLst>
              <a:ext uri="{FF2B5EF4-FFF2-40B4-BE49-F238E27FC236}">
                <a16:creationId xmlns:a16="http://schemas.microsoft.com/office/drawing/2014/main" id="{C95AB78C-53D6-5743-A147-2B62D9302476}"/>
              </a:ext>
            </a:extLst>
          </p:cNvPr>
          <p:cNvPicPr>
            <a:picLocks noGrp="1" noChangeAspect="1"/>
          </p:cNvPicPr>
          <p:nvPr>
            <p:ph idx="1"/>
          </p:nvPr>
        </p:nvPicPr>
        <p:blipFill>
          <a:blip r:embed="rId2"/>
          <a:stretch>
            <a:fillRect/>
          </a:stretch>
        </p:blipFill>
        <p:spPr>
          <a:xfrm>
            <a:off x="595477" y="1485900"/>
            <a:ext cx="10991686" cy="4911686"/>
          </a:xfrm>
        </p:spPr>
      </p:pic>
      <p:sp>
        <p:nvSpPr>
          <p:cNvPr id="4" name="Footer Placeholder 3">
            <a:extLst>
              <a:ext uri="{FF2B5EF4-FFF2-40B4-BE49-F238E27FC236}">
                <a16:creationId xmlns:a16="http://schemas.microsoft.com/office/drawing/2014/main" id="{929C1DA0-B06E-CD42-AB40-4C45C60F0AB2}"/>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682745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1CF8-706F-6942-8AB7-510BD45F3699}"/>
              </a:ext>
            </a:extLst>
          </p:cNvPr>
          <p:cNvSpPr>
            <a:spLocks noGrp="1"/>
          </p:cNvSpPr>
          <p:nvPr>
            <p:ph type="title"/>
          </p:nvPr>
        </p:nvSpPr>
        <p:spPr/>
        <p:txBody>
          <a:bodyPr/>
          <a:lstStyle/>
          <a:p>
            <a:r>
              <a:rPr lang="en-US" b="1" dirty="0"/>
              <a:t>Data Visualization with ‘GGPLOT2’</a:t>
            </a:r>
            <a:endParaRPr lang="en-US" dirty="0"/>
          </a:p>
        </p:txBody>
      </p:sp>
      <p:pic>
        <p:nvPicPr>
          <p:cNvPr id="6" name="Content Placeholder 5" descr="A picture containing screenshot&#10;&#10;Description automatically generated">
            <a:extLst>
              <a:ext uri="{FF2B5EF4-FFF2-40B4-BE49-F238E27FC236}">
                <a16:creationId xmlns:a16="http://schemas.microsoft.com/office/drawing/2014/main" id="{5F432E83-B8FB-6940-A939-C34F7B6115C7}"/>
              </a:ext>
            </a:extLst>
          </p:cNvPr>
          <p:cNvPicPr>
            <a:picLocks noGrp="1" noChangeAspect="1"/>
          </p:cNvPicPr>
          <p:nvPr>
            <p:ph idx="1"/>
          </p:nvPr>
        </p:nvPicPr>
        <p:blipFill>
          <a:blip r:embed="rId2"/>
          <a:stretch>
            <a:fillRect/>
          </a:stretch>
        </p:blipFill>
        <p:spPr>
          <a:xfrm>
            <a:off x="1014413" y="1577657"/>
            <a:ext cx="10644187" cy="4891724"/>
          </a:xfrm>
        </p:spPr>
      </p:pic>
      <p:sp>
        <p:nvSpPr>
          <p:cNvPr id="4" name="Footer Placeholder 3">
            <a:extLst>
              <a:ext uri="{FF2B5EF4-FFF2-40B4-BE49-F238E27FC236}">
                <a16:creationId xmlns:a16="http://schemas.microsoft.com/office/drawing/2014/main" id="{A70D00EB-C112-704B-938D-54E3EE791F7F}"/>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8286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14D9-E3ED-4646-85F7-5608833E156A}"/>
              </a:ext>
            </a:extLst>
          </p:cNvPr>
          <p:cNvSpPr>
            <a:spLocks noGrp="1"/>
          </p:cNvSpPr>
          <p:nvPr>
            <p:ph type="title"/>
          </p:nvPr>
        </p:nvSpPr>
        <p:spPr/>
        <p:txBody>
          <a:bodyPr/>
          <a:lstStyle/>
          <a:p>
            <a:r>
              <a:rPr lang="en-US" b="1" dirty="0"/>
              <a:t>Does it correlate?</a:t>
            </a:r>
            <a:br>
              <a:rPr lang="en-US" b="1" dirty="0"/>
            </a:br>
            <a:endParaRPr lang="en-US" b="1" dirty="0"/>
          </a:p>
        </p:txBody>
      </p:sp>
      <p:pic>
        <p:nvPicPr>
          <p:cNvPr id="6" name="Content Placeholder 5" descr="A screenshot of a cell phone&#10;&#10;Description automatically generated">
            <a:extLst>
              <a:ext uri="{FF2B5EF4-FFF2-40B4-BE49-F238E27FC236}">
                <a16:creationId xmlns:a16="http://schemas.microsoft.com/office/drawing/2014/main" id="{2D67DEFB-3909-8C48-9C96-BD4E6F3F3A36}"/>
              </a:ext>
            </a:extLst>
          </p:cNvPr>
          <p:cNvPicPr>
            <a:picLocks noGrp="1" noChangeAspect="1"/>
          </p:cNvPicPr>
          <p:nvPr>
            <p:ph idx="1"/>
          </p:nvPr>
        </p:nvPicPr>
        <p:blipFill rotWithShape="1">
          <a:blip r:embed="rId2"/>
          <a:srcRect l="49737"/>
          <a:stretch/>
        </p:blipFill>
        <p:spPr>
          <a:xfrm>
            <a:off x="6357937" y="1027906"/>
            <a:ext cx="5214937" cy="4486275"/>
          </a:xfrm>
        </p:spPr>
      </p:pic>
      <p:sp>
        <p:nvSpPr>
          <p:cNvPr id="4" name="Footer Placeholder 3">
            <a:extLst>
              <a:ext uri="{FF2B5EF4-FFF2-40B4-BE49-F238E27FC236}">
                <a16:creationId xmlns:a16="http://schemas.microsoft.com/office/drawing/2014/main" id="{D73B3DEB-5DD6-D447-A48B-78019BFCD509}"/>
              </a:ext>
            </a:extLst>
          </p:cNvPr>
          <p:cNvSpPr>
            <a:spLocks noGrp="1"/>
          </p:cNvSpPr>
          <p:nvPr>
            <p:ph type="ftr" sz="quarter" idx="11"/>
          </p:nvPr>
        </p:nvSpPr>
        <p:spPr/>
        <p:txBody>
          <a:bodyPr/>
          <a:lstStyle/>
          <a:p>
            <a:r>
              <a:rPr lang="en-US"/>
              <a:t>Overview of Data Science</a:t>
            </a:r>
          </a:p>
        </p:txBody>
      </p:sp>
      <p:sp>
        <p:nvSpPr>
          <p:cNvPr id="7" name="TextBox 6">
            <a:extLst>
              <a:ext uri="{FF2B5EF4-FFF2-40B4-BE49-F238E27FC236}">
                <a16:creationId xmlns:a16="http://schemas.microsoft.com/office/drawing/2014/main" id="{B64345D9-0D9E-694F-8CB4-04BA836F31B7}"/>
              </a:ext>
            </a:extLst>
          </p:cNvPr>
          <p:cNvSpPr txBox="1"/>
          <p:nvPr/>
        </p:nvSpPr>
        <p:spPr>
          <a:xfrm>
            <a:off x="619126" y="1143000"/>
            <a:ext cx="5981699" cy="5909310"/>
          </a:xfrm>
          <a:prstGeom prst="rect">
            <a:avLst/>
          </a:prstGeom>
          <a:noFill/>
        </p:spPr>
        <p:txBody>
          <a:bodyPr wrap="square" rtlCol="0">
            <a:spAutoFit/>
          </a:bodyPr>
          <a:lstStyle/>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a:t>
            </a:r>
            <a:r>
              <a:rPr lang="en-US" altLang="sk-SK" dirty="0" err="1">
                <a:solidFill>
                  <a:srgbClr val="0000FF"/>
                </a:solidFill>
                <a:latin typeface="Lucida Console" panose="020B0609040504020204" pitchFamily="49" charset="0"/>
              </a:rPr>
              <a:t>install.packages</a:t>
            </a:r>
            <a:r>
              <a:rPr lang="en-US" altLang="sk-SK" dirty="0">
                <a:solidFill>
                  <a:srgbClr val="0000FF"/>
                </a:solidFill>
                <a:latin typeface="Lucida Console" panose="020B0609040504020204" pitchFamily="49" charset="0"/>
              </a:rPr>
              <a:t>("</a:t>
            </a:r>
            <a:r>
              <a:rPr lang="en-US" altLang="sk-SK" dirty="0" err="1">
                <a:solidFill>
                  <a:srgbClr val="0000FF"/>
                </a:solidFill>
                <a:latin typeface="Lucida Console" panose="020B0609040504020204" pitchFamily="49" charset="0"/>
              </a:rPr>
              <a:t>corrplot</a:t>
            </a:r>
            <a:r>
              <a:rPr lang="en-US" altLang="sk-SK" dirty="0">
                <a:solidFill>
                  <a:srgbClr val="0000FF"/>
                </a:solidFill>
                <a:latin typeface="Lucida Console" panose="020B0609040504020204" pitchFamily="49" charset="0"/>
              </a:rPr>
              <a:t>")</a:t>
            </a:r>
          </a:p>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library(</a:t>
            </a:r>
            <a:r>
              <a:rPr lang="en-US" altLang="sk-SK" dirty="0" err="1">
                <a:solidFill>
                  <a:srgbClr val="0000FF"/>
                </a:solidFill>
                <a:latin typeface="Lucida Console" panose="020B0609040504020204" pitchFamily="49" charset="0"/>
              </a:rPr>
              <a:t>corrplot</a:t>
            </a:r>
            <a:r>
              <a:rPr lang="en-US" altLang="sk-SK" dirty="0">
                <a:solidFill>
                  <a:srgbClr val="0000FF"/>
                </a:solidFill>
                <a:latin typeface="Lucida Console" panose="020B0609040504020204" pitchFamily="49" charset="0"/>
              </a:rPr>
              <a:t>)</a:t>
            </a:r>
          </a:p>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a:t>
            </a:r>
            <a:r>
              <a:rPr lang="en-US" altLang="sk-SK" dirty="0" err="1">
                <a:solidFill>
                  <a:srgbClr val="0000FF"/>
                </a:solidFill>
                <a:latin typeface="Lucida Console" panose="020B0609040504020204" pitchFamily="49" charset="0"/>
              </a:rPr>
              <a:t>cor</a:t>
            </a:r>
            <a:r>
              <a:rPr lang="en-US" altLang="sk-SK" dirty="0">
                <a:solidFill>
                  <a:srgbClr val="0000FF"/>
                </a:solidFill>
                <a:latin typeface="Lucida Console" panose="020B0609040504020204" pitchFamily="49" charset="0"/>
              </a:rPr>
              <a:t>(x, method = "</a:t>
            </a:r>
            <a:r>
              <a:rPr lang="en-US" altLang="sk-SK" dirty="0" err="1">
                <a:solidFill>
                  <a:srgbClr val="0000FF"/>
                </a:solidFill>
                <a:latin typeface="Lucida Console" panose="020B0609040504020204" pitchFamily="49" charset="0"/>
              </a:rPr>
              <a:t>pearson</a:t>
            </a:r>
            <a:r>
              <a:rPr lang="en-US" altLang="sk-SK" dirty="0">
                <a:solidFill>
                  <a:srgbClr val="0000FF"/>
                </a:solidFill>
                <a:latin typeface="Lucida Console" panose="020B0609040504020204" pitchFamily="49" charset="0"/>
              </a:rPr>
              <a:t>", use = "</a:t>
            </a:r>
            <a:r>
              <a:rPr lang="en-US" altLang="sk-SK" dirty="0" err="1">
                <a:solidFill>
                  <a:srgbClr val="0000FF"/>
                </a:solidFill>
                <a:latin typeface="Lucida Console" panose="020B0609040504020204" pitchFamily="49" charset="0"/>
              </a:rPr>
              <a:t>complete.obs</a:t>
            </a:r>
            <a:r>
              <a:rPr lang="en-US" altLang="sk-SK" dirty="0">
                <a:solidFill>
                  <a:srgbClr val="0000FF"/>
                </a:solidFill>
                <a:latin typeface="Lucida Console" panose="020B0609040504020204" pitchFamily="49" charset="0"/>
              </a:rPr>
              <a:t>")</a:t>
            </a:r>
          </a:p>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a:t>
            </a:r>
            <a:r>
              <a:rPr lang="en-US" altLang="sk-SK" dirty="0" err="1">
                <a:solidFill>
                  <a:srgbClr val="0000FF"/>
                </a:solidFill>
                <a:latin typeface="Lucida Console" panose="020B0609040504020204" pitchFamily="49" charset="0"/>
              </a:rPr>
              <a:t>cor</a:t>
            </a:r>
            <a:r>
              <a:rPr lang="en-US" altLang="sk-SK" dirty="0">
                <a:solidFill>
                  <a:srgbClr val="0000FF"/>
                </a:solidFill>
                <a:latin typeface="Lucida Console" panose="020B0609040504020204" pitchFamily="49" charset="0"/>
              </a:rPr>
              <a:t>(</a:t>
            </a:r>
            <a:r>
              <a:rPr lang="en-US" altLang="sk-SK" dirty="0" err="1">
                <a:solidFill>
                  <a:srgbClr val="0000FF"/>
                </a:solidFill>
                <a:latin typeface="Lucida Console" panose="020B0609040504020204" pitchFamily="49" charset="0"/>
              </a:rPr>
              <a:t>mtcars</a:t>
            </a:r>
            <a:r>
              <a:rPr lang="en-US" altLang="sk-SK" dirty="0">
                <a:solidFill>
                  <a:srgbClr val="0000FF"/>
                </a:solidFill>
                <a:latin typeface="Lucida Console" panose="020B0609040504020204" pitchFamily="49" charset="0"/>
              </a:rPr>
              <a:t>)</a:t>
            </a:r>
          </a:p>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library(</a:t>
            </a:r>
            <a:r>
              <a:rPr lang="en-US" altLang="sk-SK" dirty="0" err="1">
                <a:solidFill>
                  <a:srgbClr val="0000FF"/>
                </a:solidFill>
                <a:latin typeface="Lucida Console" panose="020B0609040504020204" pitchFamily="49" charset="0"/>
              </a:rPr>
              <a:t>corrplot</a:t>
            </a:r>
            <a:r>
              <a:rPr lang="en-US" altLang="sk-SK" dirty="0">
                <a:solidFill>
                  <a:srgbClr val="0000FF"/>
                </a:solidFill>
                <a:latin typeface="Lucida Console" panose="020B0609040504020204" pitchFamily="49" charset="0"/>
              </a:rPr>
              <a:t>)</a:t>
            </a:r>
          </a:p>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col&lt;- </a:t>
            </a:r>
            <a:r>
              <a:rPr lang="en-US" altLang="sk-SK" dirty="0" err="1">
                <a:solidFill>
                  <a:srgbClr val="0000FF"/>
                </a:solidFill>
                <a:latin typeface="Lucida Console" panose="020B0609040504020204" pitchFamily="49" charset="0"/>
              </a:rPr>
              <a:t>colorRampPalette</a:t>
            </a:r>
            <a:r>
              <a:rPr lang="en-US" altLang="sk-SK" dirty="0">
                <a:solidFill>
                  <a:srgbClr val="0000FF"/>
                </a:solidFill>
                <a:latin typeface="Lucida Console" panose="020B0609040504020204" pitchFamily="49" charset="0"/>
              </a:rPr>
              <a:t>(c("blue", "white", "red"))(20)</a:t>
            </a:r>
          </a:p>
          <a:p>
            <a:pPr eaLnBrk="0" fontAlgn="base" hangingPunct="0">
              <a:lnSpc>
                <a:spcPct val="200000"/>
              </a:lnSpc>
              <a:spcBef>
                <a:spcPct val="0"/>
              </a:spcBef>
              <a:spcAft>
                <a:spcPct val="0"/>
              </a:spcAft>
            </a:pPr>
            <a:r>
              <a:rPr lang="en-US" altLang="sk-SK" dirty="0">
                <a:solidFill>
                  <a:srgbClr val="0000FF"/>
                </a:solidFill>
                <a:latin typeface="Lucida Console" panose="020B0609040504020204" pitchFamily="49" charset="0"/>
              </a:rPr>
              <a:t>&gt;&gt; heatmap(x = res, col = col, </a:t>
            </a:r>
            <a:r>
              <a:rPr lang="en-US" altLang="sk-SK" dirty="0" err="1">
                <a:solidFill>
                  <a:srgbClr val="0000FF"/>
                </a:solidFill>
                <a:latin typeface="Lucida Console" panose="020B0609040504020204" pitchFamily="49" charset="0"/>
              </a:rPr>
              <a:t>symm</a:t>
            </a:r>
            <a:r>
              <a:rPr lang="en-US" altLang="sk-SK" dirty="0">
                <a:solidFill>
                  <a:srgbClr val="0000FF"/>
                </a:solidFill>
                <a:latin typeface="Lucida Console" panose="020B0609040504020204" pitchFamily="49" charset="0"/>
              </a:rPr>
              <a:t> = TRUE)</a:t>
            </a:r>
          </a:p>
          <a:p>
            <a:endParaRPr lang="en-US" dirty="0"/>
          </a:p>
        </p:txBody>
      </p:sp>
    </p:spTree>
    <p:extLst>
      <p:ext uri="{BB962C8B-B14F-4D97-AF65-F5344CB8AC3E}">
        <p14:creationId xmlns:p14="http://schemas.microsoft.com/office/powerpoint/2010/main" val="157034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37ACE-8080-574C-A6E2-6DFCC8CDA0C3}"/>
              </a:ext>
            </a:extLst>
          </p:cNvPr>
          <p:cNvSpPr>
            <a:spLocks noGrp="1"/>
          </p:cNvSpPr>
          <p:nvPr>
            <p:ph type="title"/>
          </p:nvPr>
        </p:nvSpPr>
        <p:spPr/>
        <p:txBody>
          <a:bodyPr/>
          <a:lstStyle/>
          <a:p>
            <a:r>
              <a:rPr lang="en-US" b="1" dirty="0"/>
              <a:t>Data Visualization with ‘GGPLOT2’</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6C755FC3-3BC9-B146-9B43-B3920C41FA2D}"/>
              </a:ext>
            </a:extLst>
          </p:cNvPr>
          <p:cNvPicPr>
            <a:picLocks noGrp="1" noChangeAspect="1"/>
          </p:cNvPicPr>
          <p:nvPr>
            <p:ph idx="1"/>
          </p:nvPr>
        </p:nvPicPr>
        <p:blipFill>
          <a:blip r:embed="rId2"/>
          <a:stretch>
            <a:fillRect/>
          </a:stretch>
        </p:blipFill>
        <p:spPr>
          <a:xfrm>
            <a:off x="667433" y="1589804"/>
            <a:ext cx="10857133" cy="4766546"/>
          </a:xfrm>
        </p:spPr>
      </p:pic>
      <p:sp>
        <p:nvSpPr>
          <p:cNvPr id="4" name="Footer Placeholder 3">
            <a:extLst>
              <a:ext uri="{FF2B5EF4-FFF2-40B4-BE49-F238E27FC236}">
                <a16:creationId xmlns:a16="http://schemas.microsoft.com/office/drawing/2014/main" id="{6DAB6B76-24BD-A54A-94E0-A53C5549FC74}"/>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971442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26FD-17BB-7046-8770-90BC01879962}"/>
              </a:ext>
            </a:extLst>
          </p:cNvPr>
          <p:cNvSpPr>
            <a:spLocks noGrp="1"/>
          </p:cNvSpPr>
          <p:nvPr>
            <p:ph type="title"/>
          </p:nvPr>
        </p:nvSpPr>
        <p:spPr>
          <a:xfrm>
            <a:off x="777915" y="1"/>
            <a:ext cx="10575885" cy="1690688"/>
          </a:xfrm>
        </p:spPr>
        <p:txBody>
          <a:bodyPr/>
          <a:lstStyle/>
          <a:p>
            <a:r>
              <a:rPr lang="en-US" b="1" dirty="0"/>
              <a:t>Data Visualization with ‘GGPLOT2’</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DAAD22B6-331A-C94B-81B4-31DE0446DCE7}"/>
              </a:ext>
            </a:extLst>
          </p:cNvPr>
          <p:cNvPicPr>
            <a:picLocks noGrp="1" noChangeAspect="1"/>
          </p:cNvPicPr>
          <p:nvPr>
            <p:ph idx="1"/>
          </p:nvPr>
        </p:nvPicPr>
        <p:blipFill>
          <a:blip r:embed="rId2"/>
          <a:stretch>
            <a:fillRect/>
          </a:stretch>
        </p:blipFill>
        <p:spPr>
          <a:xfrm>
            <a:off x="838199" y="1314451"/>
            <a:ext cx="10575885" cy="4872037"/>
          </a:xfrm>
        </p:spPr>
      </p:pic>
      <p:sp>
        <p:nvSpPr>
          <p:cNvPr id="4" name="Footer Placeholder 3">
            <a:extLst>
              <a:ext uri="{FF2B5EF4-FFF2-40B4-BE49-F238E27FC236}">
                <a16:creationId xmlns:a16="http://schemas.microsoft.com/office/drawing/2014/main" id="{8599C6BA-343B-184D-89A7-5B20FD892969}"/>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3030796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B6F2-414D-D24F-88A3-768B667D7CAB}"/>
              </a:ext>
            </a:extLst>
          </p:cNvPr>
          <p:cNvSpPr>
            <a:spLocks noGrp="1"/>
          </p:cNvSpPr>
          <p:nvPr>
            <p:ph type="title"/>
          </p:nvPr>
        </p:nvSpPr>
        <p:spPr/>
        <p:txBody>
          <a:bodyPr/>
          <a:lstStyle/>
          <a:p>
            <a:r>
              <a:rPr lang="en-US" b="1" dirty="0"/>
              <a:t>Interactive visualization with ‘PLOTLY’</a:t>
            </a:r>
          </a:p>
        </p:txBody>
      </p:sp>
      <p:pic>
        <p:nvPicPr>
          <p:cNvPr id="6" name="Content Placeholder 5">
            <a:extLst>
              <a:ext uri="{FF2B5EF4-FFF2-40B4-BE49-F238E27FC236}">
                <a16:creationId xmlns:a16="http://schemas.microsoft.com/office/drawing/2014/main" id="{6DB2D36B-AD54-9248-A334-CEFBFAF54AAC}"/>
              </a:ext>
            </a:extLst>
          </p:cNvPr>
          <p:cNvPicPr>
            <a:picLocks noGrp="1" noChangeAspect="1"/>
          </p:cNvPicPr>
          <p:nvPr>
            <p:ph idx="1"/>
          </p:nvPr>
        </p:nvPicPr>
        <p:blipFill>
          <a:blip r:embed="rId2"/>
          <a:stretch>
            <a:fillRect/>
          </a:stretch>
        </p:blipFill>
        <p:spPr>
          <a:xfrm>
            <a:off x="838200" y="1400175"/>
            <a:ext cx="10515600" cy="1205993"/>
          </a:xfrm>
        </p:spPr>
      </p:pic>
      <p:sp>
        <p:nvSpPr>
          <p:cNvPr id="4" name="Footer Placeholder 3">
            <a:extLst>
              <a:ext uri="{FF2B5EF4-FFF2-40B4-BE49-F238E27FC236}">
                <a16:creationId xmlns:a16="http://schemas.microsoft.com/office/drawing/2014/main" id="{5A277690-87E5-A846-A2C1-4D71F3A75A93}"/>
              </a:ext>
            </a:extLst>
          </p:cNvPr>
          <p:cNvSpPr>
            <a:spLocks noGrp="1"/>
          </p:cNvSpPr>
          <p:nvPr>
            <p:ph type="ftr" sz="quarter" idx="11"/>
          </p:nvPr>
        </p:nvSpPr>
        <p:spPr/>
        <p:txBody>
          <a:bodyPr/>
          <a:lstStyle/>
          <a:p>
            <a:r>
              <a:rPr lang="en-US"/>
              <a:t>Overview of Data Science</a:t>
            </a:r>
          </a:p>
        </p:txBody>
      </p:sp>
      <p:pic>
        <p:nvPicPr>
          <p:cNvPr id="8" name="Picture 7" descr="A close up of a map&#10;&#10;Description automatically generated">
            <a:extLst>
              <a:ext uri="{FF2B5EF4-FFF2-40B4-BE49-F238E27FC236}">
                <a16:creationId xmlns:a16="http://schemas.microsoft.com/office/drawing/2014/main" id="{3D8B2D85-B920-9C43-8D3F-A2E584DD2C2C}"/>
              </a:ext>
            </a:extLst>
          </p:cNvPr>
          <p:cNvPicPr>
            <a:picLocks noChangeAspect="1"/>
          </p:cNvPicPr>
          <p:nvPr/>
        </p:nvPicPr>
        <p:blipFill>
          <a:blip r:embed="rId3"/>
          <a:stretch>
            <a:fillRect/>
          </a:stretch>
        </p:blipFill>
        <p:spPr>
          <a:xfrm>
            <a:off x="598488" y="2422018"/>
            <a:ext cx="5888080" cy="4118482"/>
          </a:xfrm>
          <a:prstGeom prst="rect">
            <a:avLst/>
          </a:prstGeom>
        </p:spPr>
      </p:pic>
      <p:pic>
        <p:nvPicPr>
          <p:cNvPr id="10" name="Picture 9" descr="A picture containing bird&#10;&#10;Description automatically generated">
            <a:extLst>
              <a:ext uri="{FF2B5EF4-FFF2-40B4-BE49-F238E27FC236}">
                <a16:creationId xmlns:a16="http://schemas.microsoft.com/office/drawing/2014/main" id="{2E903977-002F-4446-B827-0659660963E6}"/>
              </a:ext>
            </a:extLst>
          </p:cNvPr>
          <p:cNvPicPr>
            <a:picLocks noChangeAspect="1"/>
          </p:cNvPicPr>
          <p:nvPr/>
        </p:nvPicPr>
        <p:blipFill>
          <a:blip r:embed="rId4"/>
          <a:stretch>
            <a:fillRect/>
          </a:stretch>
        </p:blipFill>
        <p:spPr>
          <a:xfrm>
            <a:off x="6096000" y="2947734"/>
            <a:ext cx="6096000" cy="1625600"/>
          </a:xfrm>
          <a:prstGeom prst="rect">
            <a:avLst/>
          </a:prstGeom>
        </p:spPr>
      </p:pic>
    </p:spTree>
    <p:extLst>
      <p:ext uri="{BB962C8B-B14F-4D97-AF65-F5344CB8AC3E}">
        <p14:creationId xmlns:p14="http://schemas.microsoft.com/office/powerpoint/2010/main" val="203455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A6F5-DA3D-214F-9297-F778A6B94C96}"/>
              </a:ext>
            </a:extLst>
          </p:cNvPr>
          <p:cNvSpPr>
            <a:spLocks noGrp="1"/>
          </p:cNvSpPr>
          <p:nvPr>
            <p:ph type="title"/>
          </p:nvPr>
        </p:nvSpPr>
        <p:spPr/>
        <p:txBody>
          <a:bodyPr/>
          <a:lstStyle/>
          <a:p>
            <a:r>
              <a:rPr lang="en-US" b="1" dirty="0"/>
              <a:t>Python or R</a:t>
            </a:r>
            <a:br>
              <a:rPr lang="en-US" dirty="0"/>
            </a:br>
            <a:endParaRPr lang="en-US" dirty="0"/>
          </a:p>
        </p:txBody>
      </p:sp>
      <p:sp>
        <p:nvSpPr>
          <p:cNvPr id="3" name="Content Placeholder 2">
            <a:extLst>
              <a:ext uri="{FF2B5EF4-FFF2-40B4-BE49-F238E27FC236}">
                <a16:creationId xmlns:a16="http://schemas.microsoft.com/office/drawing/2014/main" id="{2571E817-8801-C241-88FA-FD730D6963A8}"/>
              </a:ext>
            </a:extLst>
          </p:cNvPr>
          <p:cNvSpPr>
            <a:spLocks noGrp="1"/>
          </p:cNvSpPr>
          <p:nvPr>
            <p:ph idx="1"/>
          </p:nvPr>
        </p:nvSpPr>
        <p:spPr/>
        <p:txBody>
          <a:bodyPr/>
          <a:lstStyle/>
          <a:p>
            <a:pPr marL="0" indent="0">
              <a:buNone/>
            </a:pPr>
            <a:r>
              <a:rPr lang="en-US" b="1" dirty="0"/>
              <a:t>R or Python Usage</a:t>
            </a:r>
          </a:p>
          <a:p>
            <a:pPr marL="0" indent="0">
              <a:buNone/>
            </a:pPr>
            <a:r>
              <a:rPr lang="en-US" dirty="0"/>
              <a:t>Python has developed by Guido van Rossum in 1991. Python is the most popular programming language in the world. It has most powerful libraries for math, statistic, artificial intelligence and machine learning. But still python is not useful for econometrics and communication, and also for business analytics.</a:t>
            </a:r>
          </a:p>
        </p:txBody>
      </p:sp>
      <p:sp>
        <p:nvSpPr>
          <p:cNvPr id="4" name="Footer Placeholder 3">
            <a:extLst>
              <a:ext uri="{FF2B5EF4-FFF2-40B4-BE49-F238E27FC236}">
                <a16:creationId xmlns:a16="http://schemas.microsoft.com/office/drawing/2014/main" id="{AA87CFF2-53D3-3744-B808-62146BED1BAF}"/>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817694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9216-00ED-CA42-9C4A-9A0F6869391B}"/>
              </a:ext>
            </a:extLst>
          </p:cNvPr>
          <p:cNvSpPr>
            <a:spLocks noGrp="1"/>
          </p:cNvSpPr>
          <p:nvPr>
            <p:ph type="title"/>
          </p:nvPr>
        </p:nvSpPr>
        <p:spPr/>
        <p:txBody>
          <a:bodyPr/>
          <a:lstStyle/>
          <a:p>
            <a:r>
              <a:rPr lang="en-US" b="1" dirty="0"/>
              <a:t>Python or R</a:t>
            </a:r>
          </a:p>
        </p:txBody>
      </p:sp>
      <p:sp>
        <p:nvSpPr>
          <p:cNvPr id="3" name="Content Placeholder 2">
            <a:extLst>
              <a:ext uri="{FF2B5EF4-FFF2-40B4-BE49-F238E27FC236}">
                <a16:creationId xmlns:a16="http://schemas.microsoft.com/office/drawing/2014/main" id="{D4F153A7-058F-9C41-A936-872519BAE53E}"/>
              </a:ext>
            </a:extLst>
          </p:cNvPr>
          <p:cNvSpPr>
            <a:spLocks noGrp="1"/>
          </p:cNvSpPr>
          <p:nvPr>
            <p:ph idx="1"/>
          </p:nvPr>
        </p:nvSpPr>
        <p:spPr/>
        <p:txBody>
          <a:bodyPr>
            <a:normAutofit fontScale="85000" lnSpcReduction="20000"/>
          </a:bodyPr>
          <a:lstStyle/>
          <a:p>
            <a:pPr marL="0" indent="0">
              <a:buNone/>
            </a:pPr>
            <a:r>
              <a:rPr lang="en-US" b="1" dirty="0"/>
              <a:t>R is more functional, Python is more object-oriented</a:t>
            </a:r>
          </a:p>
          <a:p>
            <a:endParaRPr lang="en-US" dirty="0"/>
          </a:p>
          <a:p>
            <a:pPr marL="0" indent="0">
              <a:buNone/>
            </a:pPr>
            <a:r>
              <a:rPr lang="en-US" dirty="0"/>
              <a:t>R is more functional, it provides variety of functions to the data scientist </a:t>
            </a:r>
            <a:r>
              <a:rPr lang="en-US" dirty="0" err="1"/>
              <a:t>i.e</a:t>
            </a:r>
            <a:r>
              <a:rPr lang="en-US" dirty="0"/>
              <a:t> </a:t>
            </a:r>
            <a:r>
              <a:rPr lang="en-US" dirty="0" err="1"/>
              <a:t>Im</a:t>
            </a:r>
            <a:r>
              <a:rPr lang="en-US" dirty="0"/>
              <a:t>, predict and so on. Most of the work done by functions in R. On the other hand Python use classes to perform any task within the python.</a:t>
            </a:r>
          </a:p>
          <a:p>
            <a:pPr marL="0" indent="0">
              <a:buNone/>
            </a:pPr>
            <a:endParaRPr lang="en-US" dirty="0"/>
          </a:p>
          <a:p>
            <a:pPr marL="0" indent="0">
              <a:buNone/>
            </a:pPr>
            <a:r>
              <a:rPr lang="en-US" b="1" dirty="0"/>
              <a:t>R has more data analysis built-in, Python relies on packages.</a:t>
            </a:r>
          </a:p>
          <a:p>
            <a:pPr marL="0" indent="0">
              <a:buNone/>
            </a:pPr>
            <a:endParaRPr lang="en-US" dirty="0"/>
          </a:p>
          <a:p>
            <a:pPr marL="0" indent="0">
              <a:buNone/>
            </a:pPr>
            <a:r>
              <a:rPr lang="en-US" dirty="0"/>
              <a:t>R provides the build in data analysis for summary statistics, it is supported by summary built-in functions in R. But on the other hand we have to import the </a:t>
            </a:r>
            <a:r>
              <a:rPr lang="en-US" dirty="0" err="1"/>
              <a:t>statsmodel</a:t>
            </a:r>
            <a:r>
              <a:rPr lang="en-US" dirty="0"/>
              <a:t> packages in Python to use this function. In addition there is also a built in constructor in R </a:t>
            </a:r>
            <a:r>
              <a:rPr lang="en-US" dirty="0" err="1"/>
              <a:t>i.e</a:t>
            </a:r>
            <a:r>
              <a:rPr lang="en-US" dirty="0"/>
              <a:t> is </a:t>
            </a:r>
            <a:r>
              <a:rPr lang="en-US" dirty="0" err="1"/>
              <a:t>dataframe</a:t>
            </a:r>
            <a:r>
              <a:rPr lang="en-US" dirty="0"/>
              <a:t>. On the other hand we have to import it in Python.</a:t>
            </a:r>
          </a:p>
        </p:txBody>
      </p:sp>
      <p:sp>
        <p:nvSpPr>
          <p:cNvPr id="4" name="Footer Placeholder 3">
            <a:extLst>
              <a:ext uri="{FF2B5EF4-FFF2-40B4-BE49-F238E27FC236}">
                <a16:creationId xmlns:a16="http://schemas.microsoft.com/office/drawing/2014/main" id="{0F6F7022-D67A-6242-B095-ADD091795132}"/>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875834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448F8-778B-7F44-A0AB-6521835E0097}"/>
              </a:ext>
            </a:extLst>
          </p:cNvPr>
          <p:cNvSpPr>
            <a:spLocks noGrp="1"/>
          </p:cNvSpPr>
          <p:nvPr>
            <p:ph type="title"/>
          </p:nvPr>
        </p:nvSpPr>
        <p:spPr/>
        <p:txBody>
          <a:bodyPr/>
          <a:lstStyle/>
          <a:p>
            <a:r>
              <a:rPr lang="en-US" b="1" dirty="0"/>
              <a:t>Python or R</a:t>
            </a:r>
          </a:p>
        </p:txBody>
      </p:sp>
      <p:sp>
        <p:nvSpPr>
          <p:cNvPr id="3" name="Content Placeholder 2">
            <a:extLst>
              <a:ext uri="{FF2B5EF4-FFF2-40B4-BE49-F238E27FC236}">
                <a16:creationId xmlns:a16="http://schemas.microsoft.com/office/drawing/2014/main" id="{77A5C657-61E9-9D45-BAB7-D1D657481F41}"/>
              </a:ext>
            </a:extLst>
          </p:cNvPr>
          <p:cNvSpPr>
            <a:spLocks noGrp="1"/>
          </p:cNvSpPr>
          <p:nvPr>
            <p:ph idx="1"/>
          </p:nvPr>
        </p:nvSpPr>
        <p:spPr/>
        <p:txBody>
          <a:bodyPr>
            <a:normAutofit fontScale="92500" lnSpcReduction="20000"/>
          </a:bodyPr>
          <a:lstStyle/>
          <a:p>
            <a:pPr marL="0" indent="0">
              <a:buNone/>
            </a:pPr>
            <a:r>
              <a:rPr lang="en-US" b="1" dirty="0"/>
              <a:t>R has more statistical support in general.</a:t>
            </a:r>
          </a:p>
          <a:p>
            <a:endParaRPr lang="en-US" dirty="0"/>
          </a:p>
          <a:p>
            <a:pPr marL="0" indent="0">
              <a:buNone/>
            </a:pPr>
            <a:r>
              <a:rPr lang="en-US" dirty="0"/>
              <a:t>R was created as a statistical language, and it shows . </a:t>
            </a:r>
            <a:r>
              <a:rPr lang="en-US" dirty="0" err="1"/>
              <a:t>statsmodels</a:t>
            </a:r>
            <a:r>
              <a:rPr lang="en-US" dirty="0"/>
              <a:t> in Python and other packages provide decent coverage for statistical methods, but the R ecosystem is far more large.</a:t>
            </a:r>
          </a:p>
          <a:p>
            <a:pPr marL="0" indent="0">
              <a:buNone/>
            </a:pPr>
            <a:endParaRPr lang="en-US" b="1" dirty="0"/>
          </a:p>
          <a:p>
            <a:pPr marL="0" indent="0">
              <a:buNone/>
            </a:pPr>
            <a:r>
              <a:rPr lang="en-US" b="1" dirty="0"/>
              <a:t>It’s usually more straightforward to do non-statistical tasks in Python.</a:t>
            </a:r>
          </a:p>
          <a:p>
            <a:pPr marL="0" indent="0">
              <a:buNone/>
            </a:pPr>
            <a:endParaRPr lang="en-US" dirty="0"/>
          </a:p>
          <a:p>
            <a:pPr marL="0" indent="0">
              <a:buNone/>
            </a:pPr>
            <a:r>
              <a:rPr lang="en-US" dirty="0"/>
              <a:t>With well-placed libraries like </a:t>
            </a:r>
            <a:r>
              <a:rPr lang="en-US" dirty="0" err="1"/>
              <a:t>beautifulsoup</a:t>
            </a:r>
            <a:r>
              <a:rPr lang="en-US" dirty="0"/>
              <a:t> and request, web scraping in Python is much easier than R. This applies to other tasks that we don’t see closely, such as saving the database, deploying the Web server, or running a complex selfie.</a:t>
            </a:r>
          </a:p>
        </p:txBody>
      </p:sp>
      <p:sp>
        <p:nvSpPr>
          <p:cNvPr id="4" name="Footer Placeholder 3">
            <a:extLst>
              <a:ext uri="{FF2B5EF4-FFF2-40B4-BE49-F238E27FC236}">
                <a16:creationId xmlns:a16="http://schemas.microsoft.com/office/drawing/2014/main" id="{A4ADA3D2-9626-2C49-A31F-2B7055F9847C}"/>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86356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01C41-23C1-9A48-9565-94D7A3E65D86}"/>
              </a:ext>
            </a:extLst>
          </p:cNvPr>
          <p:cNvSpPr>
            <a:spLocks noGrp="1"/>
          </p:cNvSpPr>
          <p:nvPr>
            <p:ph type="title"/>
          </p:nvPr>
        </p:nvSpPr>
        <p:spPr/>
        <p:txBody>
          <a:bodyPr/>
          <a:lstStyle/>
          <a:p>
            <a:r>
              <a:rPr lang="en-US" b="1" dirty="0"/>
              <a:t>Python or R</a:t>
            </a:r>
          </a:p>
        </p:txBody>
      </p:sp>
      <p:sp>
        <p:nvSpPr>
          <p:cNvPr id="3" name="Content Placeholder 2">
            <a:extLst>
              <a:ext uri="{FF2B5EF4-FFF2-40B4-BE49-F238E27FC236}">
                <a16:creationId xmlns:a16="http://schemas.microsoft.com/office/drawing/2014/main" id="{8D1242B1-A18A-8840-987F-744037DC5237}"/>
              </a:ext>
            </a:extLst>
          </p:cNvPr>
          <p:cNvSpPr>
            <a:spLocks noGrp="1"/>
          </p:cNvSpPr>
          <p:nvPr>
            <p:ph idx="1"/>
          </p:nvPr>
        </p:nvSpPr>
        <p:spPr/>
        <p:txBody>
          <a:bodyPr/>
          <a:lstStyle/>
          <a:p>
            <a:pPr marL="0" indent="0">
              <a:buNone/>
            </a:pPr>
            <a:r>
              <a:rPr lang="en-US" b="1" dirty="0"/>
              <a:t>There are many parallels between the data analysis workflow in both.</a:t>
            </a:r>
          </a:p>
          <a:p>
            <a:endParaRPr lang="en-US" dirty="0"/>
          </a:p>
          <a:p>
            <a:pPr marL="0" indent="0">
              <a:buNone/>
            </a:pPr>
            <a:r>
              <a:rPr lang="en-US" dirty="0"/>
              <a:t>R and Python are the clearest points of inspiration between the two (pandas were inspired by the </a:t>
            </a:r>
            <a:r>
              <a:rPr lang="en-US" dirty="0" err="1"/>
              <a:t>Dataframe</a:t>
            </a:r>
            <a:r>
              <a:rPr lang="en-US" dirty="0"/>
              <a:t> R </a:t>
            </a:r>
            <a:r>
              <a:rPr lang="en-US" dirty="0" err="1"/>
              <a:t>Dataframe</a:t>
            </a:r>
            <a:r>
              <a:rPr lang="en-US" dirty="0"/>
              <a:t>, the </a:t>
            </a:r>
            <a:r>
              <a:rPr lang="en-US" dirty="0" err="1"/>
              <a:t>rvest</a:t>
            </a:r>
            <a:r>
              <a:rPr lang="en-US" dirty="0"/>
              <a:t> package was inspired by the </a:t>
            </a:r>
            <a:r>
              <a:rPr lang="en-US" dirty="0" err="1"/>
              <a:t>Sundersaute</a:t>
            </a:r>
            <a:r>
              <a:rPr lang="en-US" dirty="0"/>
              <a:t>), and the two ecosystems are getting stronger. It may be noted that the syntax and approach for many common tasks in both languages are the same.</a:t>
            </a:r>
          </a:p>
          <a:p>
            <a:pPr marL="0" indent="0">
              <a:buNone/>
            </a:pPr>
            <a:endParaRPr lang="en-US" dirty="0"/>
          </a:p>
        </p:txBody>
      </p:sp>
      <p:sp>
        <p:nvSpPr>
          <p:cNvPr id="4" name="Footer Placeholder 3">
            <a:extLst>
              <a:ext uri="{FF2B5EF4-FFF2-40B4-BE49-F238E27FC236}">
                <a16:creationId xmlns:a16="http://schemas.microsoft.com/office/drawing/2014/main" id="{70F2FF96-5AC7-D544-A5BE-1DF86F287659}"/>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230159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E9DD-F738-F44C-8967-282C9713EA16}"/>
              </a:ext>
            </a:extLst>
          </p:cNvPr>
          <p:cNvSpPr>
            <a:spLocks noGrp="1"/>
          </p:cNvSpPr>
          <p:nvPr>
            <p:ph type="title"/>
          </p:nvPr>
        </p:nvSpPr>
        <p:spPr/>
        <p:txBody>
          <a:bodyPr/>
          <a:lstStyle/>
          <a:p>
            <a:r>
              <a:rPr lang="en-US" b="1" dirty="0"/>
              <a:t>Why R?</a:t>
            </a:r>
          </a:p>
        </p:txBody>
      </p:sp>
      <p:sp>
        <p:nvSpPr>
          <p:cNvPr id="3" name="Content Placeholder 2">
            <a:extLst>
              <a:ext uri="{FF2B5EF4-FFF2-40B4-BE49-F238E27FC236}">
                <a16:creationId xmlns:a16="http://schemas.microsoft.com/office/drawing/2014/main" id="{1AC16542-C4D6-004F-8402-13D0F7D6050A}"/>
              </a:ext>
            </a:extLst>
          </p:cNvPr>
          <p:cNvSpPr>
            <a:spLocks noGrp="1"/>
          </p:cNvSpPr>
          <p:nvPr>
            <p:ph idx="1"/>
          </p:nvPr>
        </p:nvSpPr>
        <p:spPr/>
        <p:txBody>
          <a:bodyPr>
            <a:normAutofit/>
          </a:bodyPr>
          <a:lstStyle/>
          <a:p>
            <a:pPr marL="0" indent="0">
              <a:buNone/>
            </a:pPr>
            <a:r>
              <a:rPr lang="en-US" dirty="0"/>
              <a:t>R is the most preferred programming tool for statisticians, data scientists, data analysts and data architects</a:t>
            </a:r>
          </a:p>
          <a:p>
            <a:endParaRPr lang="en-US" dirty="0"/>
          </a:p>
          <a:p>
            <a:pPr marL="0" indent="0">
              <a:buNone/>
            </a:pPr>
            <a:r>
              <a:rPr lang="en-US" dirty="0"/>
              <a:t>R has over 10,000 packages (a lot of available algorithms) from multiple repositories.</a:t>
            </a:r>
          </a:p>
        </p:txBody>
      </p:sp>
      <p:sp>
        <p:nvSpPr>
          <p:cNvPr id="4" name="Footer Placeholder 3">
            <a:extLst>
              <a:ext uri="{FF2B5EF4-FFF2-40B4-BE49-F238E27FC236}">
                <a16:creationId xmlns:a16="http://schemas.microsoft.com/office/drawing/2014/main" id="{B76623F9-C77E-0E4D-82BC-E3A2D14C733E}"/>
              </a:ext>
            </a:extLst>
          </p:cNvPr>
          <p:cNvSpPr>
            <a:spLocks noGrp="1"/>
          </p:cNvSpPr>
          <p:nvPr>
            <p:ph type="ftr" sz="quarter" idx="11"/>
          </p:nvPr>
        </p:nvSpPr>
        <p:spPr/>
        <p:txBody>
          <a:bodyPr/>
          <a:lstStyle/>
          <a:p>
            <a:r>
              <a:rPr lang="en-US"/>
              <a:t>Overview of Data Science</a:t>
            </a:r>
          </a:p>
        </p:txBody>
      </p:sp>
    </p:spTree>
    <p:extLst>
      <p:ext uri="{BB962C8B-B14F-4D97-AF65-F5344CB8AC3E}">
        <p14:creationId xmlns:p14="http://schemas.microsoft.com/office/powerpoint/2010/main" val="1132815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EDF7-A15B-A94F-B628-8CC62484327E}"/>
              </a:ext>
            </a:extLst>
          </p:cNvPr>
          <p:cNvSpPr>
            <a:spLocks noGrp="1"/>
          </p:cNvSpPr>
          <p:nvPr>
            <p:ph type="title"/>
          </p:nvPr>
        </p:nvSpPr>
        <p:spPr/>
        <p:txBody>
          <a:bodyPr/>
          <a:lstStyle/>
          <a:p>
            <a:r>
              <a:rPr lang="en-US" b="1" dirty="0"/>
              <a:t>Installing R </a:t>
            </a:r>
          </a:p>
        </p:txBody>
      </p:sp>
      <p:sp>
        <p:nvSpPr>
          <p:cNvPr id="3" name="Content Placeholder 2">
            <a:extLst>
              <a:ext uri="{FF2B5EF4-FFF2-40B4-BE49-F238E27FC236}">
                <a16:creationId xmlns:a16="http://schemas.microsoft.com/office/drawing/2014/main" id="{0FD133EA-A5EB-DC46-AA90-D314B1F3256E}"/>
              </a:ext>
            </a:extLst>
          </p:cNvPr>
          <p:cNvSpPr>
            <a:spLocks noGrp="1"/>
          </p:cNvSpPr>
          <p:nvPr>
            <p:ph idx="1"/>
          </p:nvPr>
        </p:nvSpPr>
        <p:spPr>
          <a:xfrm>
            <a:off x="252413" y="1847850"/>
            <a:ext cx="10515600" cy="4351338"/>
          </a:xfrm>
        </p:spPr>
        <p:txBody>
          <a:bodyPr/>
          <a:lstStyle/>
          <a:p>
            <a:r>
              <a:rPr lang="en-US" dirty="0"/>
              <a:t>Go to -&gt; </a:t>
            </a:r>
            <a:r>
              <a:rPr lang="en-US" dirty="0">
                <a:hlinkClick r:id="rId2"/>
              </a:rPr>
              <a:t>https://www.r-project.org</a:t>
            </a:r>
            <a:endParaRPr lang="en-US" dirty="0"/>
          </a:p>
          <a:p>
            <a:r>
              <a:rPr lang="en-US" dirty="0"/>
              <a:t>Click </a:t>
            </a:r>
            <a:r>
              <a:rPr lang="en-US" dirty="0">
                <a:hlinkClick r:id="rId3"/>
              </a:rPr>
              <a:t>download R</a:t>
            </a:r>
            <a:endParaRPr lang="en-US" dirty="0"/>
          </a:p>
          <a:p>
            <a:r>
              <a:rPr lang="en-US" dirty="0"/>
              <a:t>Environments:</a:t>
            </a:r>
          </a:p>
          <a:p>
            <a:r>
              <a:rPr lang="en-US" dirty="0">
                <a:hlinkClick r:id="rId4"/>
              </a:rPr>
              <a:t>https://notebooks.azure.com</a:t>
            </a:r>
            <a:endParaRPr lang="en-US" dirty="0"/>
          </a:p>
          <a:p>
            <a:r>
              <a:rPr lang="en-US" dirty="0">
                <a:hlinkClick r:id="rId5"/>
              </a:rPr>
              <a:t>https://www.anaconda.com/distribution/</a:t>
            </a:r>
            <a:endParaRPr lang="en-US" dirty="0"/>
          </a:p>
          <a:p>
            <a:r>
              <a:rPr lang="en-US" dirty="0">
                <a:hlinkClick r:id="rId6"/>
              </a:rPr>
              <a:t>https://rstudio.cloud/</a:t>
            </a:r>
            <a:r>
              <a:rPr lang="en-US" dirty="0"/>
              <a:t> or </a:t>
            </a:r>
            <a:r>
              <a:rPr lang="en-US" dirty="0">
                <a:hlinkClick r:id="rId7"/>
              </a:rPr>
              <a:t>https://rstudio.com/products/rstudio/download/#download</a:t>
            </a:r>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E1056188-7943-BD4F-B1F2-210EFF346557}"/>
              </a:ext>
            </a:extLst>
          </p:cNvPr>
          <p:cNvSpPr>
            <a:spLocks noGrp="1"/>
          </p:cNvSpPr>
          <p:nvPr>
            <p:ph type="ftr" sz="quarter" idx="11"/>
          </p:nvPr>
        </p:nvSpPr>
        <p:spPr/>
        <p:txBody>
          <a:bodyPr/>
          <a:lstStyle/>
          <a:p>
            <a:r>
              <a:rPr lang="en-US"/>
              <a:t>Overview of Data Science</a:t>
            </a:r>
          </a:p>
        </p:txBody>
      </p:sp>
      <p:pic>
        <p:nvPicPr>
          <p:cNvPr id="6" name="Picture 5" descr="A screenshot of a cell phone&#10;&#10;Description automatically generated">
            <a:extLst>
              <a:ext uri="{FF2B5EF4-FFF2-40B4-BE49-F238E27FC236}">
                <a16:creationId xmlns:a16="http://schemas.microsoft.com/office/drawing/2014/main" id="{BDBA9C71-069C-8E42-83B2-0EE2A686D7A7}"/>
              </a:ext>
            </a:extLst>
          </p:cNvPr>
          <p:cNvPicPr>
            <a:picLocks noChangeAspect="1"/>
          </p:cNvPicPr>
          <p:nvPr/>
        </p:nvPicPr>
        <p:blipFill>
          <a:blip r:embed="rId8"/>
          <a:stretch>
            <a:fillRect/>
          </a:stretch>
        </p:blipFill>
        <p:spPr>
          <a:xfrm>
            <a:off x="5797087" y="305969"/>
            <a:ext cx="6258138" cy="3351631"/>
          </a:xfrm>
          <a:prstGeom prst="rect">
            <a:avLst/>
          </a:prstGeom>
        </p:spPr>
      </p:pic>
    </p:spTree>
    <p:extLst>
      <p:ext uri="{BB962C8B-B14F-4D97-AF65-F5344CB8AC3E}">
        <p14:creationId xmlns:p14="http://schemas.microsoft.com/office/powerpoint/2010/main" val="4223173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2170</TotalTime>
  <Words>2325</Words>
  <Application>Microsoft Macintosh PowerPoint</Application>
  <PresentationFormat>Widescreen</PresentationFormat>
  <Paragraphs>314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Lucida Console</vt:lpstr>
      <vt:lpstr>Office Theme</vt:lpstr>
      <vt:lpstr>Data Science Tools: Intro to R</vt:lpstr>
      <vt:lpstr> Statistical applications – beyond summaries and basic graphs towards data exploration and modelling </vt:lpstr>
      <vt:lpstr>Python or R</vt:lpstr>
      <vt:lpstr>Python or R </vt:lpstr>
      <vt:lpstr>Python or R</vt:lpstr>
      <vt:lpstr>Python or R</vt:lpstr>
      <vt:lpstr>Python or R</vt:lpstr>
      <vt:lpstr>Why R?</vt:lpstr>
      <vt:lpstr>Installing R </vt:lpstr>
      <vt:lpstr>R &amp;R studio IDE </vt:lpstr>
      <vt:lpstr>Navigating R</vt:lpstr>
      <vt:lpstr>Navigating R</vt:lpstr>
      <vt:lpstr>Entering Data</vt:lpstr>
      <vt:lpstr>Entering Data</vt:lpstr>
      <vt:lpstr>Data types</vt:lpstr>
      <vt:lpstr>Data Structures</vt:lpstr>
      <vt:lpstr>Data Structures</vt:lpstr>
      <vt:lpstr>Data Structures</vt:lpstr>
      <vt:lpstr>Data Structures</vt:lpstr>
      <vt:lpstr>Coercing types</vt:lpstr>
      <vt:lpstr>Coercing types</vt:lpstr>
      <vt:lpstr>R essentials </vt:lpstr>
      <vt:lpstr>Useful R packages</vt:lpstr>
      <vt:lpstr>Installing and loading packages</vt:lpstr>
      <vt:lpstr>Tidyverse</vt:lpstr>
      <vt:lpstr>Tidyverse</vt:lpstr>
      <vt:lpstr>Importing Data</vt:lpstr>
      <vt:lpstr>Data manipulation with ’DPLYR’</vt:lpstr>
      <vt:lpstr>Data manipulation with ’DPLYR’</vt:lpstr>
      <vt:lpstr>Piping Commands with %&gt;%</vt:lpstr>
      <vt:lpstr>Data Manipulation with ’TIDYR’</vt:lpstr>
      <vt:lpstr>Data Visualization with ‘GGPLOT2’</vt:lpstr>
      <vt:lpstr>Data Visualization with ‘GGPLOT2’</vt:lpstr>
      <vt:lpstr>Data Visualization with ‘GGPLOT2’</vt:lpstr>
      <vt:lpstr>Does it correlate? </vt:lpstr>
      <vt:lpstr>Data Visualization with ‘GGPLOT2’</vt:lpstr>
      <vt:lpstr>Data Visualization with ‘GGPLOT2’</vt:lpstr>
      <vt:lpstr>Interactive visualization with ‘PLOTLY’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POERNOMO Amina</dc:creator>
  <cp:lastModifiedBy>POERNOMO Amina</cp:lastModifiedBy>
  <cp:revision>40</cp:revision>
  <dcterms:created xsi:type="dcterms:W3CDTF">2020-02-03T15:07:23Z</dcterms:created>
  <dcterms:modified xsi:type="dcterms:W3CDTF">2020-03-03T10:37:58Z</dcterms:modified>
</cp:coreProperties>
</file>